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459" r:id="rId3"/>
    <p:sldId id="441" r:id="rId4"/>
    <p:sldId id="442" r:id="rId5"/>
    <p:sldId id="399" r:id="rId6"/>
    <p:sldId id="400" r:id="rId7"/>
    <p:sldId id="407" r:id="rId8"/>
    <p:sldId id="444" r:id="rId9"/>
    <p:sldId id="446" r:id="rId10"/>
    <p:sldId id="447" r:id="rId11"/>
    <p:sldId id="448" r:id="rId12"/>
    <p:sldId id="449" r:id="rId13"/>
    <p:sldId id="450" r:id="rId14"/>
    <p:sldId id="452" r:id="rId15"/>
    <p:sldId id="454" r:id="rId16"/>
    <p:sldId id="455" r:id="rId17"/>
    <p:sldId id="456" r:id="rId18"/>
    <p:sldId id="366" r:id="rId19"/>
    <p:sldId id="358" r:id="rId20"/>
    <p:sldId id="377" r:id="rId21"/>
    <p:sldId id="368" r:id="rId22"/>
    <p:sldId id="338" r:id="rId23"/>
    <p:sldId id="302" r:id="rId24"/>
    <p:sldId id="303" r:id="rId25"/>
    <p:sldId id="306" r:id="rId26"/>
    <p:sldId id="308" r:id="rId27"/>
    <p:sldId id="317" r:id="rId28"/>
    <p:sldId id="318" r:id="rId29"/>
    <p:sldId id="319" r:id="rId30"/>
    <p:sldId id="320" r:id="rId31"/>
    <p:sldId id="307" r:id="rId32"/>
    <p:sldId id="333" r:id="rId33"/>
    <p:sldId id="346" r:id="rId34"/>
    <p:sldId id="347" r:id="rId35"/>
    <p:sldId id="349" r:id="rId36"/>
    <p:sldId id="348" r:id="rId37"/>
    <p:sldId id="458" r:id="rId38"/>
    <p:sldId id="409" r:id="rId39"/>
    <p:sldId id="334" r:id="rId40"/>
    <p:sldId id="461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193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5"/>
    </p:cViewPr>
  </p:sorterViewPr>
  <p:notesViewPr>
    <p:cSldViewPr>
      <p:cViewPr varScale="1">
        <p:scale>
          <a:sx n="67" d="100"/>
          <a:sy n="67" d="100"/>
        </p:scale>
        <p:origin x="-3106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20965-BB7B-4445-9FE8-551C9313C145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1AE45-E1DC-4D69-9C7D-9F8E62050F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0353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 userDrawn="1"/>
        </p:nvCxnSpPr>
        <p:spPr>
          <a:xfrm>
            <a:off x="0" y="1052736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 userDrawn="1"/>
        </p:nvCxnSpPr>
        <p:spPr>
          <a:xfrm>
            <a:off x="2328" y="6165304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8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1371600"/>
            <a:ext cx="8991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 resolution maps of PWV and 3D reconstruction of atmosphere refractivity  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284984"/>
            <a:ext cx="9144000" cy="165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sz="2000" dirty="0" smtClean="0"/>
              <a:t>Giovanni Nico</a:t>
            </a:r>
          </a:p>
          <a:p>
            <a:pPr algn="ctr">
              <a:buFont typeface="Wingdings" pitchFamily="2" charset="2"/>
              <a:buNone/>
            </a:pPr>
            <a:r>
              <a:rPr lang="it-IT" sz="1600" dirty="0" smtClean="0"/>
              <a:t>g.nico@ba.iac.cnr.it</a:t>
            </a:r>
          </a:p>
          <a:p>
            <a:pPr algn="ctr">
              <a:buFont typeface="Wingdings" pitchFamily="2" charset="2"/>
              <a:buNone/>
            </a:pPr>
            <a:endParaRPr lang="it-IT" sz="2000" baseline="30000" dirty="0"/>
          </a:p>
          <a:p>
            <a:pPr algn="ctr">
              <a:buFont typeface="Wingdings" pitchFamily="2" charset="2"/>
              <a:buNone/>
            </a:pPr>
            <a:r>
              <a:rPr lang="it-IT" sz="1600" dirty="0" smtClean="0"/>
              <a:t>Consiglio Nazionale delle Ricerche (CNR)</a:t>
            </a:r>
          </a:p>
          <a:p>
            <a:pPr algn="ctr">
              <a:buFont typeface="Wingdings" pitchFamily="2" charset="2"/>
              <a:buNone/>
            </a:pPr>
            <a:r>
              <a:rPr lang="it-IT" sz="1600" dirty="0" smtClean="0"/>
              <a:t>Istituto per le Applicazioni del Calcolo (IAC)</a:t>
            </a:r>
          </a:p>
          <a:p>
            <a:pPr algn="ctr">
              <a:buFont typeface="Wingdings" pitchFamily="2" charset="2"/>
              <a:buNone/>
            </a:pPr>
            <a:r>
              <a:rPr lang="it-IT" sz="1600" dirty="0" smtClean="0"/>
              <a:t>Bari, Italy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395536" y="3789040"/>
            <a:ext cx="230425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Meteorological databases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6994" y="1268760"/>
            <a:ext cx="8578991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Meteosat</a:t>
            </a:r>
            <a:endParaRPr lang="it-IT" sz="2000" baseline="30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05022" y="1844824"/>
            <a:ext cx="8578991" cy="101566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000" dirty="0" err="1" smtClean="0"/>
              <a:t>spatial</a:t>
            </a:r>
            <a:r>
              <a:rPr lang="it-IT" sz="2000" dirty="0" smtClean="0"/>
              <a:t> </a:t>
            </a:r>
            <a:r>
              <a:rPr lang="it-IT" sz="2000" dirty="0" err="1" smtClean="0"/>
              <a:t>resolution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5x5 km at nadir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000" dirty="0" smtClean="0"/>
              <a:t> 1 </a:t>
            </a:r>
            <a:r>
              <a:rPr lang="it-IT" sz="2000" dirty="0" err="1" smtClean="0"/>
              <a:t>acquisition</a:t>
            </a:r>
            <a:r>
              <a:rPr lang="it-IT" sz="2000" dirty="0" smtClean="0"/>
              <a:t> per </a:t>
            </a:r>
            <a:r>
              <a:rPr lang="it-IT" sz="2000" dirty="0" err="1" smtClean="0"/>
              <a:t>half</a:t>
            </a:r>
            <a:r>
              <a:rPr lang="it-IT" sz="2000" dirty="0" smtClean="0"/>
              <a:t> </a:t>
            </a:r>
            <a:r>
              <a:rPr lang="it-IT" sz="2000" dirty="0" err="1" smtClean="0"/>
              <a:t>an</a:t>
            </a:r>
            <a:r>
              <a:rPr lang="it-IT" sz="2000" dirty="0" smtClean="0"/>
              <a:t> </a:t>
            </a:r>
            <a:r>
              <a:rPr lang="it-IT" sz="2000" dirty="0" err="1" smtClean="0"/>
              <a:t>hour</a:t>
            </a:r>
            <a:endParaRPr lang="it-IT" sz="2000" dirty="0" smtClean="0"/>
          </a:p>
        </p:txBody>
      </p:sp>
      <p:sp>
        <p:nvSpPr>
          <p:cNvPr id="14" name="CasellaDiTesto 13"/>
          <p:cNvSpPr txBox="1"/>
          <p:nvPr/>
        </p:nvSpPr>
        <p:spPr>
          <a:xfrm>
            <a:off x="315061" y="2996952"/>
            <a:ext cx="2528747" cy="1477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/>
              <a:t>Three </a:t>
            </a:r>
            <a:r>
              <a:rPr lang="it-IT" sz="2000" dirty="0" err="1" smtClean="0"/>
              <a:t>channels</a:t>
            </a:r>
            <a:endParaRPr lang="it-IT" sz="2000" dirty="0" smtClean="0"/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C1 </a:t>
            </a:r>
            <a:r>
              <a:rPr lang="it-IT" sz="2000" dirty="0" smtClean="0">
                <a:sym typeface="Wingdings" pitchFamily="2" charset="2"/>
              </a:rPr>
              <a:t> </a:t>
            </a:r>
            <a:r>
              <a:rPr lang="it-IT" sz="2000" dirty="0" smtClean="0"/>
              <a:t>0.5 – 0.9 </a:t>
            </a:r>
            <a:r>
              <a:rPr lang="it-IT" sz="2000" dirty="0" smtClean="0">
                <a:sym typeface="Symbol"/>
              </a:rPr>
              <a:t>m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C2 </a:t>
            </a:r>
            <a:r>
              <a:rPr lang="it-IT" sz="2000" dirty="0" smtClean="0">
                <a:sym typeface="Wingdings" pitchFamily="2" charset="2"/>
              </a:rPr>
              <a:t> 5</a:t>
            </a:r>
            <a:r>
              <a:rPr lang="it-IT" sz="2000" dirty="0" smtClean="0"/>
              <a:t>.7 – 7.1 </a:t>
            </a:r>
            <a:r>
              <a:rPr lang="it-IT" sz="2000" dirty="0" smtClean="0">
                <a:sym typeface="Symbol"/>
              </a:rPr>
              <a:t>m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C3 </a:t>
            </a:r>
            <a:r>
              <a:rPr lang="it-IT" sz="2000" dirty="0" smtClean="0">
                <a:sym typeface="Wingdings" pitchFamily="2" charset="2"/>
              </a:rPr>
              <a:t> 10</a:t>
            </a:r>
            <a:r>
              <a:rPr lang="it-IT" sz="2000" dirty="0" smtClean="0"/>
              <a:t>.5 – 12.5 </a:t>
            </a:r>
            <a:r>
              <a:rPr lang="it-IT" sz="2000" dirty="0" smtClean="0">
                <a:sym typeface="Symbol"/>
              </a:rPr>
              <a:t>m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68352" y="3750900"/>
            <a:ext cx="1691680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tx2"/>
                </a:solidFill>
              </a:rPr>
              <a:t>Water Vapor</a:t>
            </a:r>
            <a:endParaRPr lang="it-IT" sz="2000" baseline="30000" dirty="0">
              <a:solidFill>
                <a:schemeClr val="tx2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2699792" y="393305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33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Meteorological databases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179512" y="1844824"/>
            <a:ext cx="8778875" cy="28803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2640" rIns="90000" bIns="45000"/>
          <a:lstStyle/>
          <a:p>
            <a:pPr eaLnBrk="1">
              <a:lnSpc>
                <a:spcPct val="10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it-IT" sz="2000" dirty="0" smtClean="0"/>
              <a:t>It will carry the Flexible Combined Imager (FCI) with a spatial resolution of 1–2 km at the sub-satellite point and 16 channels (8 in the thermal band), and an infrared sounder (IRS) that will be able to provide unprecedented information on horizontally, vertically, and temporally (four-dimensional; 4-D) resolved water vapor and temperature structures of the atmosphere.</a:t>
            </a:r>
          </a:p>
          <a:p>
            <a:pPr eaLnBrk="1">
              <a:lnSpc>
                <a:spcPct val="10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altLang="it-IT" sz="2000" dirty="0" smtClean="0"/>
          </a:p>
          <a:p>
            <a:pPr eaLnBrk="1">
              <a:lnSpc>
                <a:spcPct val="108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it-IT" sz="2000" dirty="0" smtClean="0"/>
              <a:t>Humidity and temperature profiles will be generated on the vertical hybrid-sigma coordinates of the ECMWF forecast system (91 levels)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96994" y="1268760"/>
            <a:ext cx="8578991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Meteosat </a:t>
            </a:r>
            <a:r>
              <a:rPr lang="it-IT" sz="2000" b="1" dirty="0" err="1" smtClean="0"/>
              <a:t>Third</a:t>
            </a:r>
            <a:r>
              <a:rPr lang="it-IT" sz="2000" b="1" dirty="0" smtClean="0"/>
              <a:t> Generation (MTG)</a:t>
            </a:r>
            <a:endParaRPr lang="it-IT" sz="2000" baseline="30000" dirty="0"/>
          </a:p>
        </p:txBody>
      </p:sp>
    </p:spTree>
    <p:extLst>
      <p:ext uri="{BB962C8B-B14F-4D97-AF65-F5344CB8AC3E}">
        <p14:creationId xmlns="" xmlns:p14="http://schemas.microsoft.com/office/powerpoint/2010/main" val="3533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Meteorological databases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96994" y="1268760"/>
            <a:ext cx="8847006" cy="214417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Global </a:t>
            </a:r>
            <a:r>
              <a:rPr lang="it-IT" sz="2000" b="1" dirty="0" err="1" smtClean="0"/>
              <a:t>Atmospheric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Models</a:t>
            </a:r>
            <a:r>
              <a:rPr lang="it-IT" sz="2000" b="1" dirty="0" smtClean="0"/>
              <a:t>: </a:t>
            </a:r>
          </a:p>
          <a:p>
            <a:endParaRPr lang="it-IT" sz="2000" b="1" baseline="30000" dirty="0" smtClean="0"/>
          </a:p>
          <a:p>
            <a:pPr>
              <a:buFont typeface="Wingdings" pitchFamily="2" charset="2"/>
              <a:buChar char="ü"/>
            </a:pPr>
            <a:r>
              <a:rPr lang="it-IT" sz="2000" dirty="0" smtClean="0"/>
              <a:t>ERA-Interim (</a:t>
            </a:r>
            <a:r>
              <a:rPr lang="it-IT" sz="2000" dirty="0" err="1" smtClean="0"/>
              <a:t>European</a:t>
            </a:r>
            <a:r>
              <a:rPr lang="it-IT" sz="2000" dirty="0" smtClean="0"/>
              <a:t> Center </a:t>
            </a:r>
            <a:r>
              <a:rPr lang="it-IT" sz="2000" dirty="0" err="1" smtClean="0"/>
              <a:t>for</a:t>
            </a:r>
            <a:r>
              <a:rPr lang="it-IT" sz="2000" dirty="0" smtClean="0"/>
              <a:t> </a:t>
            </a:r>
            <a:r>
              <a:rPr lang="it-IT" sz="2000" dirty="0" err="1" smtClean="0"/>
              <a:t>Medium-Range</a:t>
            </a:r>
            <a:r>
              <a:rPr lang="it-IT" sz="2000" dirty="0" smtClean="0"/>
              <a:t> </a:t>
            </a:r>
            <a:r>
              <a:rPr lang="it-IT" sz="2000" dirty="0" err="1" smtClean="0"/>
              <a:t>Weather</a:t>
            </a:r>
            <a:r>
              <a:rPr lang="it-IT" sz="2000" dirty="0" smtClean="0"/>
              <a:t> </a:t>
            </a:r>
            <a:r>
              <a:rPr lang="it-IT" sz="2000" dirty="0" err="1" smtClean="0"/>
              <a:t>Forecasts</a:t>
            </a:r>
            <a:r>
              <a:rPr lang="it-IT" sz="2000" dirty="0" smtClean="0"/>
              <a:t> – </a:t>
            </a:r>
            <a:r>
              <a:rPr lang="it-IT" sz="2000" b="1" dirty="0" smtClean="0"/>
              <a:t>ECMWF</a:t>
            </a:r>
            <a:r>
              <a:rPr lang="it-IT" sz="2000" dirty="0" smtClean="0"/>
              <a:t>)</a:t>
            </a:r>
          </a:p>
          <a:p>
            <a:endParaRPr lang="it-IT" sz="2000" dirty="0" smtClean="0"/>
          </a:p>
          <a:p>
            <a:pPr>
              <a:buFont typeface="Wingdings" pitchFamily="2" charset="2"/>
              <a:buChar char="ü"/>
            </a:pPr>
            <a:r>
              <a:rPr lang="it-IT" sz="2000" dirty="0" smtClean="0"/>
              <a:t>North American </a:t>
            </a:r>
            <a:r>
              <a:rPr lang="it-IT" sz="2000" dirty="0" err="1" smtClean="0"/>
              <a:t>Regional</a:t>
            </a:r>
            <a:r>
              <a:rPr lang="it-IT" sz="2000" dirty="0" smtClean="0"/>
              <a:t> </a:t>
            </a:r>
            <a:r>
              <a:rPr lang="it-IT" sz="2000" dirty="0" err="1" smtClean="0"/>
              <a:t>Reanalysis</a:t>
            </a:r>
            <a:r>
              <a:rPr lang="it-IT" sz="2000" dirty="0" smtClean="0"/>
              <a:t> (</a:t>
            </a:r>
            <a:r>
              <a:rPr lang="it-IT" sz="2000" b="1" dirty="0" smtClean="0"/>
              <a:t>NARR</a:t>
            </a:r>
            <a:r>
              <a:rPr lang="it-IT" sz="2000" dirty="0" smtClean="0"/>
              <a:t>)</a:t>
            </a:r>
          </a:p>
          <a:p>
            <a:endParaRPr lang="it-IT" sz="2000" dirty="0" smtClean="0"/>
          </a:p>
          <a:p>
            <a:pPr>
              <a:buFont typeface="Wingdings" pitchFamily="2" charset="2"/>
              <a:buChar char="ü"/>
            </a:pPr>
            <a:r>
              <a:rPr lang="it-IT" sz="2000" dirty="0" err="1" smtClean="0"/>
              <a:t>Modern</a:t>
            </a:r>
            <a:r>
              <a:rPr lang="it-IT" sz="2000" dirty="0" smtClean="0"/>
              <a:t> </a:t>
            </a:r>
            <a:r>
              <a:rPr lang="it-IT" sz="2000" dirty="0" err="1" smtClean="0"/>
              <a:t>Era-Retrospective</a:t>
            </a:r>
            <a:r>
              <a:rPr lang="it-IT" sz="2000" dirty="0" smtClean="0"/>
              <a:t> </a:t>
            </a:r>
            <a:r>
              <a:rPr lang="it-IT" sz="2000" dirty="0" err="1" smtClean="0"/>
              <a:t>Analysis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</a:t>
            </a:r>
            <a:r>
              <a:rPr lang="it-IT" sz="2000" dirty="0" err="1" smtClean="0"/>
              <a:t>Research</a:t>
            </a:r>
            <a:r>
              <a:rPr lang="it-IT" sz="2000" dirty="0" smtClean="0"/>
              <a:t> and </a:t>
            </a:r>
            <a:r>
              <a:rPr lang="it-IT" sz="2000" dirty="0" err="1" smtClean="0"/>
              <a:t>Application</a:t>
            </a:r>
            <a:r>
              <a:rPr lang="it-IT" sz="2000" dirty="0" smtClean="0"/>
              <a:t> (</a:t>
            </a:r>
            <a:r>
              <a:rPr lang="it-IT" sz="2000" b="1" dirty="0" smtClean="0"/>
              <a:t>MERRA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6594" y="4305290"/>
            <a:ext cx="8578991" cy="7078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Global and </a:t>
            </a:r>
            <a:r>
              <a:rPr lang="it-IT" sz="2000" dirty="0" err="1" smtClean="0"/>
              <a:t>regional</a:t>
            </a:r>
            <a:r>
              <a:rPr lang="it-IT" sz="2000" dirty="0" smtClean="0"/>
              <a:t> </a:t>
            </a:r>
            <a:r>
              <a:rPr lang="it-IT" sz="2000" dirty="0" err="1" smtClean="0"/>
              <a:t>reanalysis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atmospheric</a:t>
            </a:r>
            <a:r>
              <a:rPr lang="it-IT" sz="2000" dirty="0" smtClean="0"/>
              <a:t> data </a:t>
            </a:r>
            <a:r>
              <a:rPr lang="it-IT" sz="2000" dirty="0" err="1" smtClean="0"/>
              <a:t>provide</a:t>
            </a:r>
            <a:r>
              <a:rPr lang="it-IT" sz="2000" dirty="0" smtClean="0"/>
              <a:t> </a:t>
            </a:r>
            <a:r>
              <a:rPr lang="it-IT" sz="2000" dirty="0" err="1" smtClean="0"/>
              <a:t>estimates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atmospheric</a:t>
            </a:r>
            <a:r>
              <a:rPr lang="it-IT" sz="2000" dirty="0" smtClean="0"/>
              <a:t> </a:t>
            </a:r>
            <a:r>
              <a:rPr lang="it-IT" sz="2000" dirty="0" err="1" smtClean="0"/>
              <a:t>variables</a:t>
            </a:r>
            <a:r>
              <a:rPr lang="it-IT" sz="2000" dirty="0" smtClean="0"/>
              <a:t> </a:t>
            </a:r>
            <a:r>
              <a:rPr lang="it-IT" sz="2000" dirty="0" err="1" smtClean="0"/>
              <a:t>several</a:t>
            </a:r>
            <a:r>
              <a:rPr lang="it-IT" sz="2000" dirty="0" smtClean="0"/>
              <a:t> </a:t>
            </a:r>
            <a:r>
              <a:rPr lang="it-IT" sz="2000" dirty="0" err="1" smtClean="0"/>
              <a:t>time</a:t>
            </a:r>
            <a:r>
              <a:rPr lang="it-IT" sz="2000" dirty="0" smtClean="0"/>
              <a:t> a </a:t>
            </a:r>
            <a:r>
              <a:rPr lang="it-IT" sz="2000" dirty="0" err="1" smtClean="0"/>
              <a:t>day</a:t>
            </a:r>
            <a:r>
              <a:rPr lang="it-IT" sz="2000" dirty="0" smtClean="0"/>
              <a:t> at </a:t>
            </a: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pressure</a:t>
            </a:r>
            <a:r>
              <a:rPr lang="it-IT" sz="2000" dirty="0" smtClean="0"/>
              <a:t> </a:t>
            </a:r>
            <a:r>
              <a:rPr lang="it-IT" sz="2000" dirty="0" err="1" smtClean="0"/>
              <a:t>levels</a:t>
            </a:r>
            <a:r>
              <a:rPr lang="it-IT" sz="2000" dirty="0" smtClean="0"/>
              <a:t>.</a:t>
            </a:r>
            <a:endParaRPr lang="it-IT" sz="2000" dirty="0"/>
          </a:p>
        </p:txBody>
      </p:sp>
    </p:spTree>
    <p:extLst>
      <p:ext uri="{BB962C8B-B14F-4D97-AF65-F5344CB8AC3E}">
        <p14:creationId xmlns="" xmlns:p14="http://schemas.microsoft.com/office/powerpoint/2010/main" val="3533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Meteorological databases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6594" y="1424970"/>
            <a:ext cx="8578991" cy="132343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ERA-Interim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a </a:t>
            </a:r>
            <a:r>
              <a:rPr lang="it-IT" sz="2000" dirty="0" err="1" smtClean="0"/>
              <a:t>atmospheric</a:t>
            </a:r>
            <a:r>
              <a:rPr lang="it-IT" sz="2000" dirty="0" smtClean="0"/>
              <a:t> </a:t>
            </a:r>
            <a:r>
              <a:rPr lang="it-IT" sz="2000" dirty="0" err="1" smtClean="0"/>
              <a:t>reanalysis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ECMWF, </a:t>
            </a:r>
            <a:r>
              <a:rPr lang="it-IT" sz="2000" dirty="0" err="1" smtClean="0"/>
              <a:t>following</a:t>
            </a:r>
            <a:r>
              <a:rPr lang="it-IT" sz="2000" dirty="0" smtClean="0"/>
              <a:t> ERA-40. </a:t>
            </a:r>
            <a:r>
              <a:rPr lang="it-IT" sz="2000" dirty="0" err="1" smtClean="0"/>
              <a:t>It</a:t>
            </a:r>
            <a:r>
              <a:rPr lang="it-IT" sz="2000" dirty="0" smtClean="0"/>
              <a:t> </a:t>
            </a:r>
            <a:r>
              <a:rPr lang="it-IT" sz="2000" dirty="0" err="1" smtClean="0"/>
              <a:t>provides</a:t>
            </a:r>
            <a:r>
              <a:rPr lang="it-IT" sz="2000" dirty="0" smtClean="0"/>
              <a:t> </a:t>
            </a:r>
            <a:r>
              <a:rPr lang="it-IT" sz="2000" dirty="0" err="1" smtClean="0"/>
              <a:t>estimates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temperature, water vapor </a:t>
            </a:r>
            <a:r>
              <a:rPr lang="it-IT" sz="2000" dirty="0" err="1" smtClean="0"/>
              <a:t>partial</a:t>
            </a:r>
            <a:r>
              <a:rPr lang="it-IT" sz="2000" dirty="0" smtClean="0"/>
              <a:t> </a:t>
            </a:r>
            <a:r>
              <a:rPr lang="it-IT" sz="2000" dirty="0" err="1" smtClean="0"/>
              <a:t>pressure</a:t>
            </a:r>
            <a:r>
              <a:rPr lang="it-IT" sz="2000" dirty="0" smtClean="0"/>
              <a:t>, and </a:t>
            </a:r>
            <a:r>
              <a:rPr lang="it-IT" sz="2000" dirty="0" err="1" smtClean="0"/>
              <a:t>geopotential</a:t>
            </a:r>
            <a:r>
              <a:rPr lang="it-IT" sz="2000" dirty="0" smtClean="0"/>
              <a:t> </a:t>
            </a:r>
            <a:r>
              <a:rPr lang="it-IT" sz="2000" dirty="0" err="1" smtClean="0"/>
              <a:t>height</a:t>
            </a:r>
            <a:r>
              <a:rPr lang="it-IT" sz="2000" dirty="0" smtClean="0"/>
              <a:t> </a:t>
            </a:r>
            <a:r>
              <a:rPr lang="it-IT" sz="2000" dirty="0" err="1" smtClean="0"/>
              <a:t>along</a:t>
            </a:r>
            <a:r>
              <a:rPr lang="it-IT" sz="2000" dirty="0" smtClean="0"/>
              <a:t> 37 </a:t>
            </a:r>
            <a:r>
              <a:rPr lang="it-IT" sz="2000" dirty="0" err="1" smtClean="0"/>
              <a:t>pressure</a:t>
            </a:r>
            <a:r>
              <a:rPr lang="it-IT" sz="2000" dirty="0" smtClean="0"/>
              <a:t> </a:t>
            </a:r>
            <a:r>
              <a:rPr lang="it-IT" sz="2000" dirty="0" err="1" smtClean="0"/>
              <a:t>levels</a:t>
            </a:r>
            <a:r>
              <a:rPr lang="it-IT" sz="2000" dirty="0" smtClean="0"/>
              <a:t>, on a global 0.7° </a:t>
            </a:r>
            <a:r>
              <a:rPr lang="it-IT" sz="2000" dirty="0" err="1" smtClean="0"/>
              <a:t>grid</a:t>
            </a:r>
            <a:r>
              <a:rPr lang="it-IT" sz="2000" dirty="0" smtClean="0"/>
              <a:t>, at 0:00, 6:00, 12:00 and 18:00 UTC </a:t>
            </a:r>
            <a:r>
              <a:rPr lang="it-IT" sz="2000" dirty="0" err="1" smtClean="0"/>
              <a:t>daily</a:t>
            </a:r>
            <a:r>
              <a:rPr lang="it-IT" sz="2000" dirty="0" smtClean="0"/>
              <a:t>, </a:t>
            </a:r>
            <a:r>
              <a:rPr lang="it-IT" sz="2000" dirty="0" err="1" smtClean="0"/>
              <a:t>from</a:t>
            </a:r>
            <a:r>
              <a:rPr lang="it-IT" sz="2000" dirty="0" smtClean="0"/>
              <a:t> 1989 </a:t>
            </a:r>
            <a:r>
              <a:rPr lang="it-IT" sz="2000" dirty="0" err="1" smtClean="0"/>
              <a:t>to</a:t>
            </a:r>
            <a:r>
              <a:rPr lang="it-IT" sz="2000" dirty="0" smtClean="0"/>
              <a:t> </a:t>
            </a:r>
            <a:r>
              <a:rPr lang="it-IT" sz="2000" dirty="0" err="1" smtClean="0"/>
              <a:t>present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13489" y="3068960"/>
            <a:ext cx="8578991" cy="132343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NARR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a </a:t>
            </a:r>
            <a:r>
              <a:rPr lang="it-IT" sz="2000" dirty="0" err="1" smtClean="0"/>
              <a:t>regional</a:t>
            </a:r>
            <a:r>
              <a:rPr lang="it-IT" sz="2000" dirty="0" smtClean="0"/>
              <a:t> </a:t>
            </a:r>
            <a:r>
              <a:rPr lang="it-IT" sz="2000" dirty="0" err="1" smtClean="0"/>
              <a:t>model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provides</a:t>
            </a:r>
            <a:r>
              <a:rPr lang="it-IT" sz="2000" dirty="0" smtClean="0"/>
              <a:t> </a:t>
            </a:r>
            <a:r>
              <a:rPr lang="it-IT" sz="2000" dirty="0" err="1" smtClean="0"/>
              <a:t>estimates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temperature, water vapor </a:t>
            </a:r>
            <a:r>
              <a:rPr lang="it-IT" sz="2000" dirty="0" err="1" smtClean="0"/>
              <a:t>partial</a:t>
            </a:r>
            <a:r>
              <a:rPr lang="it-IT" sz="2000" dirty="0" smtClean="0"/>
              <a:t> </a:t>
            </a:r>
            <a:r>
              <a:rPr lang="it-IT" sz="2000" dirty="0" err="1" smtClean="0"/>
              <a:t>pressure</a:t>
            </a:r>
            <a:r>
              <a:rPr lang="it-IT" sz="2000" dirty="0" smtClean="0"/>
              <a:t>, and </a:t>
            </a:r>
            <a:r>
              <a:rPr lang="it-IT" sz="2000" dirty="0" err="1" smtClean="0"/>
              <a:t>geopotential</a:t>
            </a:r>
            <a:r>
              <a:rPr lang="it-IT" sz="2000" dirty="0" smtClean="0"/>
              <a:t> </a:t>
            </a:r>
            <a:r>
              <a:rPr lang="it-IT" sz="2000" dirty="0" err="1" smtClean="0"/>
              <a:t>height</a:t>
            </a:r>
            <a:r>
              <a:rPr lang="it-IT" sz="2000" dirty="0" smtClean="0"/>
              <a:t> </a:t>
            </a:r>
            <a:r>
              <a:rPr lang="it-IT" sz="2000" dirty="0" err="1" smtClean="0"/>
              <a:t>along</a:t>
            </a:r>
            <a:r>
              <a:rPr lang="it-IT" sz="2000" dirty="0" smtClean="0"/>
              <a:t> 29 </a:t>
            </a:r>
            <a:r>
              <a:rPr lang="it-IT" sz="2000" dirty="0" err="1" smtClean="0"/>
              <a:t>pressure</a:t>
            </a:r>
            <a:r>
              <a:rPr lang="it-IT" sz="2000" dirty="0" smtClean="0"/>
              <a:t> </a:t>
            </a:r>
            <a:r>
              <a:rPr lang="it-IT" sz="2000" dirty="0" err="1" smtClean="0"/>
              <a:t>levels</a:t>
            </a:r>
            <a:r>
              <a:rPr lang="it-IT" sz="2000" dirty="0" smtClean="0"/>
              <a:t>, on a </a:t>
            </a:r>
            <a:r>
              <a:rPr lang="it-IT" sz="2000" dirty="0" err="1" smtClean="0"/>
              <a:t>Northern</a:t>
            </a:r>
            <a:r>
              <a:rPr lang="it-IT" sz="2000" dirty="0" smtClean="0"/>
              <a:t> </a:t>
            </a:r>
            <a:r>
              <a:rPr lang="it-IT" sz="2000" dirty="0" err="1" smtClean="0"/>
              <a:t>Hemisphere</a:t>
            </a:r>
            <a:r>
              <a:rPr lang="it-IT" sz="2000" dirty="0" smtClean="0"/>
              <a:t> Lambert </a:t>
            </a:r>
            <a:r>
              <a:rPr lang="it-IT" sz="2000" dirty="0" err="1" smtClean="0"/>
              <a:t>Conformal</a:t>
            </a:r>
            <a:r>
              <a:rPr lang="it-IT" sz="2000" dirty="0" smtClean="0"/>
              <a:t> </a:t>
            </a:r>
            <a:r>
              <a:rPr lang="it-IT" sz="2000" dirty="0" err="1" smtClean="0"/>
              <a:t>Conic</a:t>
            </a:r>
            <a:r>
              <a:rPr lang="it-IT" sz="2000" dirty="0" smtClean="0"/>
              <a:t> </a:t>
            </a:r>
            <a:r>
              <a:rPr lang="it-IT" sz="2000" dirty="0" err="1" smtClean="0"/>
              <a:t>grid</a:t>
            </a:r>
            <a:r>
              <a:rPr lang="it-IT" sz="2000" dirty="0" smtClean="0"/>
              <a:t> </a:t>
            </a:r>
            <a:r>
              <a:rPr lang="it-IT" sz="2000" dirty="0" err="1" smtClean="0"/>
              <a:t>centered</a:t>
            </a:r>
            <a:r>
              <a:rPr lang="it-IT" sz="2000" dirty="0" smtClean="0"/>
              <a:t> on the USA, at 0:00, 3:00, 6:00, 9:00, 12:00, 15:00, 18:00 and 21:00 UTC </a:t>
            </a:r>
            <a:r>
              <a:rPr lang="it-IT" sz="2000" dirty="0" err="1" smtClean="0"/>
              <a:t>daily</a:t>
            </a:r>
            <a:r>
              <a:rPr lang="it-IT" sz="2000" dirty="0" smtClean="0"/>
              <a:t>, </a:t>
            </a:r>
            <a:r>
              <a:rPr lang="it-IT" sz="2000" dirty="0" err="1" smtClean="0"/>
              <a:t>from</a:t>
            </a:r>
            <a:r>
              <a:rPr lang="it-IT" sz="2000" dirty="0" smtClean="0"/>
              <a:t> 1979 </a:t>
            </a:r>
            <a:r>
              <a:rPr lang="it-IT" sz="2000" dirty="0" err="1" smtClean="0"/>
              <a:t>to</a:t>
            </a:r>
            <a:r>
              <a:rPr lang="it-IT" sz="2000" dirty="0" smtClean="0"/>
              <a:t> the </a:t>
            </a:r>
            <a:r>
              <a:rPr lang="it-IT" sz="2000" dirty="0" err="1" smtClean="0"/>
              <a:t>present</a:t>
            </a:r>
            <a:r>
              <a:rPr lang="it-IT" sz="2000" smtClean="0"/>
              <a:t>.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13489" y="4581128"/>
            <a:ext cx="8578991" cy="132343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MERRA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a global </a:t>
            </a:r>
            <a:r>
              <a:rPr lang="it-IT" sz="2000" dirty="0" err="1" smtClean="0"/>
              <a:t>reanalysis</a:t>
            </a:r>
            <a:r>
              <a:rPr lang="it-IT" sz="2000" dirty="0" smtClean="0"/>
              <a:t>, </a:t>
            </a:r>
            <a:r>
              <a:rPr lang="it-IT" sz="2000" dirty="0" err="1" smtClean="0"/>
              <a:t>providing</a:t>
            </a:r>
            <a:r>
              <a:rPr lang="it-IT" sz="2000" dirty="0" smtClean="0"/>
              <a:t> temperature, water vapor </a:t>
            </a:r>
            <a:r>
              <a:rPr lang="it-IT" sz="2000" dirty="0" err="1" smtClean="0"/>
              <a:t>partial</a:t>
            </a:r>
            <a:r>
              <a:rPr lang="it-IT" sz="2000" dirty="0" smtClean="0"/>
              <a:t> </a:t>
            </a:r>
            <a:r>
              <a:rPr lang="it-IT" sz="2000" dirty="0" err="1" smtClean="0"/>
              <a:t>pressure</a:t>
            </a:r>
            <a:r>
              <a:rPr lang="it-IT" sz="2000" dirty="0" smtClean="0"/>
              <a:t> and </a:t>
            </a:r>
            <a:r>
              <a:rPr lang="it-IT" sz="2000" dirty="0" err="1" smtClean="0"/>
              <a:t>geopotential</a:t>
            </a:r>
            <a:r>
              <a:rPr lang="it-IT" sz="2000" dirty="0" smtClean="0"/>
              <a:t> </a:t>
            </a:r>
            <a:r>
              <a:rPr lang="it-IT" sz="2000" dirty="0" err="1" smtClean="0"/>
              <a:t>height</a:t>
            </a:r>
            <a:r>
              <a:rPr lang="it-IT" sz="2000" dirty="0" smtClean="0"/>
              <a:t> </a:t>
            </a:r>
            <a:r>
              <a:rPr lang="it-IT" sz="2000" dirty="0" err="1" smtClean="0"/>
              <a:t>along</a:t>
            </a:r>
            <a:r>
              <a:rPr lang="it-IT" sz="2000" dirty="0" smtClean="0"/>
              <a:t> 42 </a:t>
            </a:r>
            <a:r>
              <a:rPr lang="it-IT" sz="2000" dirty="0" err="1" smtClean="0"/>
              <a:t>pressure</a:t>
            </a:r>
            <a:r>
              <a:rPr lang="it-IT" sz="2000" dirty="0" smtClean="0"/>
              <a:t> </a:t>
            </a:r>
            <a:r>
              <a:rPr lang="it-IT" sz="2000" dirty="0" err="1" smtClean="0"/>
              <a:t>levels</a:t>
            </a:r>
            <a:r>
              <a:rPr lang="it-IT" sz="2000" dirty="0" smtClean="0"/>
              <a:t>, on a global </a:t>
            </a:r>
            <a:r>
              <a:rPr lang="it-IT" sz="2000" dirty="0" err="1" smtClean="0"/>
              <a:t>grid</a:t>
            </a:r>
            <a:r>
              <a:rPr lang="it-IT" sz="2000" dirty="0" smtClean="0"/>
              <a:t> (0.5° </a:t>
            </a:r>
            <a:r>
              <a:rPr lang="it-IT" sz="2000" dirty="0" err="1" smtClean="0"/>
              <a:t>along</a:t>
            </a:r>
            <a:r>
              <a:rPr lang="it-IT" sz="2000" dirty="0" smtClean="0"/>
              <a:t> </a:t>
            </a:r>
            <a:r>
              <a:rPr lang="it-IT" sz="2000" dirty="0" err="1" smtClean="0"/>
              <a:t>longidute</a:t>
            </a:r>
            <a:r>
              <a:rPr lang="it-IT" sz="2000" dirty="0" smtClean="0"/>
              <a:t> and 0.75° </a:t>
            </a:r>
            <a:r>
              <a:rPr lang="it-IT" sz="2000" dirty="0" err="1" smtClean="0"/>
              <a:t>along</a:t>
            </a:r>
            <a:r>
              <a:rPr lang="it-IT" sz="2000" dirty="0" smtClean="0"/>
              <a:t> </a:t>
            </a:r>
            <a:r>
              <a:rPr lang="it-IT" sz="2000" dirty="0" err="1" smtClean="0"/>
              <a:t>latitude</a:t>
            </a:r>
            <a:r>
              <a:rPr lang="it-IT" sz="2000" dirty="0" smtClean="0"/>
              <a:t>), at 0:00, 6:00, 12:00, and 18:00 UTC </a:t>
            </a:r>
            <a:r>
              <a:rPr lang="it-IT" sz="2000" dirty="0" err="1" smtClean="0"/>
              <a:t>daily</a:t>
            </a:r>
            <a:r>
              <a:rPr lang="it-IT" sz="2000" dirty="0" smtClean="0"/>
              <a:t>, </a:t>
            </a:r>
            <a:r>
              <a:rPr lang="it-IT" sz="2000" dirty="0" err="1" smtClean="0"/>
              <a:t>from</a:t>
            </a:r>
            <a:r>
              <a:rPr lang="it-IT" sz="2000" dirty="0" smtClean="0"/>
              <a:t> 1979 </a:t>
            </a:r>
            <a:r>
              <a:rPr lang="it-IT" sz="2000" dirty="0" err="1" smtClean="0"/>
              <a:t>to</a:t>
            </a:r>
            <a:r>
              <a:rPr lang="it-IT" sz="2000" dirty="0" smtClean="0"/>
              <a:t> </a:t>
            </a:r>
            <a:r>
              <a:rPr lang="it-IT" sz="2000" dirty="0" err="1" smtClean="0"/>
              <a:t>present</a:t>
            </a:r>
            <a:r>
              <a:rPr lang="it-IT" sz="2000" dirty="0" smtClean="0"/>
              <a:t>.</a:t>
            </a:r>
            <a:endParaRPr lang="it-IT" sz="2000" dirty="0"/>
          </a:p>
        </p:txBody>
      </p:sp>
    </p:spTree>
    <p:extLst>
      <p:ext uri="{BB962C8B-B14F-4D97-AF65-F5344CB8AC3E}">
        <p14:creationId xmlns="" xmlns:p14="http://schemas.microsoft.com/office/powerpoint/2010/main" val="3533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Numerical Weather Models (NWMs)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P3D_open_LISBOA"/>
          <p:cNvPicPr>
            <a:picLocks noChangeAspect="1" noChangeArrowheads="1"/>
          </p:cNvPicPr>
          <p:nvPr/>
        </p:nvPicPr>
        <p:blipFill>
          <a:blip r:embed="rId2" cstate="print"/>
          <a:srcRect b="9831"/>
          <a:stretch>
            <a:fillRect/>
          </a:stretch>
        </p:blipFill>
        <p:spPr bwMode="auto">
          <a:xfrm>
            <a:off x="4505325" y="2627784"/>
            <a:ext cx="4732338" cy="3465512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0825" y="1196752"/>
            <a:ext cx="8443913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dirty="0" smtClean="0"/>
              <a:t>Weather </a:t>
            </a:r>
            <a:r>
              <a:rPr lang="en-US" dirty="0" err="1" smtClean="0"/>
              <a:t>Reseach</a:t>
            </a:r>
            <a:r>
              <a:rPr lang="en-US" dirty="0" smtClean="0"/>
              <a:t> &amp; Forecasting (WRF) </a:t>
            </a:r>
            <a:r>
              <a:rPr lang="en-US" dirty="0"/>
              <a:t>model can be used to generate 3D field of atmosphere temperature, pressure, </a:t>
            </a:r>
            <a:r>
              <a:rPr lang="en-US" dirty="0" err="1"/>
              <a:t>geopotential</a:t>
            </a:r>
            <a:r>
              <a:rPr lang="en-US" dirty="0"/>
              <a:t>, water vapor fraction and liquid water.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9" name="Picture 4" descr="T3D_open_LISBOA"/>
          <p:cNvPicPr>
            <a:picLocks noChangeAspect="1" noChangeArrowheads="1"/>
          </p:cNvPicPr>
          <p:nvPr/>
        </p:nvPicPr>
        <p:blipFill>
          <a:blip r:embed="rId3" cstate="print"/>
          <a:srcRect b="9831"/>
          <a:stretch>
            <a:fillRect/>
          </a:stretch>
        </p:blipFill>
        <p:spPr bwMode="auto">
          <a:xfrm>
            <a:off x="-82550" y="2556346"/>
            <a:ext cx="4732338" cy="3465513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3528" y="1988840"/>
            <a:ext cx="2952328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Spatial resolution 1kmx1km</a:t>
            </a:r>
            <a:endParaRPr lang="el-G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1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NWMs </a:t>
            </a:r>
            <a:r>
              <a:rPr lang="en-US" sz="28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 atmospheric phase delay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Immagine 13" descr="DomainWizard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3157274" cy="2592288"/>
          </a:xfrm>
          <a:prstGeom prst="rect">
            <a:avLst/>
          </a:prstGeom>
        </p:spPr>
      </p:pic>
      <p:pic>
        <p:nvPicPr>
          <p:cNvPr id="16" name="Immagine 15" descr="HG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3744417" cy="2808312"/>
          </a:xfrm>
          <a:prstGeom prst="rect">
            <a:avLst/>
          </a:prstGeom>
        </p:spPr>
      </p:pic>
      <p:pic>
        <p:nvPicPr>
          <p:cNvPr id="17" name="Immagine 16" descr="marion_gp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844824"/>
            <a:ext cx="4824536" cy="3618402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4355976" y="1556792"/>
            <a:ext cx="388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GPS </a:t>
            </a:r>
            <a:r>
              <a:rPr lang="it-IT" sz="2000" dirty="0" err="1" smtClean="0"/>
              <a:t>stations</a:t>
            </a:r>
            <a:r>
              <a:rPr lang="it-IT" sz="2000" dirty="0" smtClean="0"/>
              <a:t> </a:t>
            </a:r>
            <a:r>
              <a:rPr lang="it-IT" sz="2000" dirty="0" err="1" smtClean="0"/>
              <a:t>overlaid</a:t>
            </a:r>
            <a:r>
              <a:rPr lang="it-IT" sz="2000" dirty="0" smtClean="0"/>
              <a:t> </a:t>
            </a:r>
            <a:r>
              <a:rPr lang="it-IT" sz="2000" dirty="0" err="1" smtClean="0"/>
              <a:t>to</a:t>
            </a:r>
            <a:r>
              <a:rPr lang="it-IT" sz="2000" dirty="0" smtClean="0"/>
              <a:t> </a:t>
            </a:r>
            <a:r>
              <a:rPr lang="it-IT" sz="2000" dirty="0" err="1" smtClean="0"/>
              <a:t>delay</a:t>
            </a:r>
            <a:r>
              <a:rPr lang="it-IT" sz="2000" dirty="0" smtClean="0"/>
              <a:t> </a:t>
            </a:r>
            <a:r>
              <a:rPr lang="it-IT" sz="2000" dirty="0" err="1" smtClean="0"/>
              <a:t>map</a:t>
            </a:r>
            <a:endParaRPr lang="it-IT" sz="2000" dirty="0"/>
          </a:p>
        </p:txBody>
      </p:sp>
    </p:spTree>
    <p:extLst>
      <p:ext uri="{BB962C8B-B14F-4D97-AF65-F5344CB8AC3E}">
        <p14:creationId xmlns="" xmlns:p14="http://schemas.microsoft.com/office/powerpoint/2010/main" val="15031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NWMs </a:t>
            </a:r>
            <a:r>
              <a:rPr lang="en-US" sz="2800" b="1" dirty="0" smtClean="0">
                <a:solidFill>
                  <a:schemeClr val="tx2"/>
                </a:solidFill>
                <a:sym typeface="Wingdings" pitchFamily="2" charset="2"/>
              </a:rPr>
              <a:t> atmospheric phase delay</a:t>
            </a:r>
            <a:endParaRPr lang="it-IT" sz="2800" dirty="0" smtClean="0"/>
          </a:p>
        </p:txBody>
      </p:sp>
      <p:pic>
        <p:nvPicPr>
          <p:cNvPr id="5" name="Immagine 4" descr="d200312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42" y="1556792"/>
            <a:ext cx="5001758" cy="3751318"/>
          </a:xfrm>
          <a:prstGeom prst="rect">
            <a:avLst/>
          </a:prstGeom>
        </p:spPr>
      </p:pic>
      <p:pic>
        <p:nvPicPr>
          <p:cNvPr id="6" name="Immagine 5" descr="d200505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56792"/>
            <a:ext cx="4992555" cy="374441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592" y="5445224"/>
            <a:ext cx="2578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Stratified</a:t>
            </a:r>
            <a:r>
              <a:rPr lang="it-IT" sz="2000" dirty="0" smtClean="0"/>
              <a:t> atmosphere?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940152" y="5445224"/>
            <a:ext cx="263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Turbolent</a:t>
            </a:r>
            <a:r>
              <a:rPr lang="it-IT" sz="2000" dirty="0" smtClean="0"/>
              <a:t> atmosphere?</a:t>
            </a:r>
            <a:endParaRPr lang="it-IT" sz="2000" dirty="0"/>
          </a:p>
        </p:txBody>
      </p:sp>
    </p:spTree>
    <p:extLst>
      <p:ext uri="{BB962C8B-B14F-4D97-AF65-F5344CB8AC3E}">
        <p14:creationId xmlns="" xmlns:p14="http://schemas.microsoft.com/office/powerpoint/2010/main" val="15031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Meteorological databases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dInSAR_calibrado_M0517_S04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231367" cy="2880320"/>
          </a:xfrm>
          <a:prstGeom prst="rect">
            <a:avLst/>
          </a:prstGeom>
          <a:noFill/>
        </p:spPr>
      </p:pic>
      <p:pic>
        <p:nvPicPr>
          <p:cNvPr id="4" name="Picture 4" descr="dWRF_cut_M0517_S04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440" y="2780928"/>
            <a:ext cx="4339056" cy="295232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115616" y="5085184"/>
            <a:ext cx="2244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SAR </a:t>
            </a:r>
            <a:r>
              <a:rPr lang="it-IT" sz="2000" dirty="0" err="1" smtClean="0"/>
              <a:t>interferometry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404970" y="1588730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WRF</a:t>
            </a:r>
            <a:endParaRPr lang="it-IT" sz="2000" dirty="0"/>
          </a:p>
        </p:txBody>
      </p:sp>
      <p:cxnSp>
        <p:nvCxnSpPr>
          <p:cNvPr id="9" name="Connettore 2 8"/>
          <p:cNvCxnSpPr/>
          <p:nvPr/>
        </p:nvCxnSpPr>
        <p:spPr>
          <a:xfrm flipV="1">
            <a:off x="2339752" y="4221088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6732240" y="2060848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33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Atmospheric signal in radar </a:t>
            </a:r>
            <a:r>
              <a:rPr lang="en-US" sz="2800" b="1" dirty="0" err="1" smtClean="0">
                <a:solidFill>
                  <a:schemeClr val="tx2"/>
                </a:solidFill>
              </a:rPr>
              <a:t>interferometric</a:t>
            </a:r>
            <a:r>
              <a:rPr lang="en-US" sz="2800" b="1" dirty="0" smtClean="0">
                <a:solidFill>
                  <a:schemeClr val="tx2"/>
                </a:solidFill>
              </a:rPr>
              <a:t> phase images? </a:t>
            </a:r>
            <a:endParaRPr lang="it-IT" sz="2800" dirty="0" smtClean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1268760"/>
            <a:ext cx="4104456" cy="455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1268760"/>
            <a:ext cx="4248472" cy="452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Synthetic Aperture Radar (SAR) </a:t>
            </a:r>
            <a:r>
              <a:rPr lang="en-US" sz="2800" b="1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Interferometry</a:t>
            </a:r>
            <a:r>
              <a:rPr lang="en-US" sz="28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800" b="1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InSAR</a:t>
            </a:r>
            <a:r>
              <a:rPr lang="en-US" sz="28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76056" y="1268760"/>
            <a:ext cx="3636615" cy="445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9"/>
          <p:cNvSpPr txBox="1"/>
          <p:nvPr/>
        </p:nvSpPr>
        <p:spPr>
          <a:xfrm>
            <a:off x="539552" y="1412776"/>
            <a:ext cx="4176464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err="1" smtClean="0"/>
              <a:t>Spaceborne</a:t>
            </a:r>
            <a:r>
              <a:rPr lang="en-GB" sz="2400" dirty="0" smtClean="0"/>
              <a:t> radar satellites</a:t>
            </a:r>
            <a:endParaRPr lang="en-GB" sz="2400" dirty="0"/>
          </a:p>
        </p:txBody>
      </p:sp>
      <p:sp>
        <p:nvSpPr>
          <p:cNvPr id="24" name="TextBox 11"/>
          <p:cNvSpPr txBox="1"/>
          <p:nvPr/>
        </p:nvSpPr>
        <p:spPr>
          <a:xfrm>
            <a:off x="755576" y="270892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• Simultaneously</a:t>
            </a:r>
          </a:p>
          <a:p>
            <a:r>
              <a:rPr lang="en-GB" sz="2400" dirty="0" smtClean="0"/>
              <a:t>• Spaced in time</a:t>
            </a:r>
            <a:endParaRPr lang="en-GB" sz="2400" dirty="0"/>
          </a:p>
        </p:txBody>
      </p:sp>
      <p:sp>
        <p:nvSpPr>
          <p:cNvPr id="25" name="TextBox 12"/>
          <p:cNvSpPr txBox="1"/>
          <p:nvPr/>
        </p:nvSpPr>
        <p:spPr>
          <a:xfrm>
            <a:off x="683568" y="4244895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• Hi-res topography</a:t>
            </a:r>
          </a:p>
          <a:p>
            <a:r>
              <a:rPr lang="en-GB" sz="2400" dirty="0" smtClean="0"/>
              <a:t>• Motions</a:t>
            </a:r>
          </a:p>
          <a:p>
            <a:r>
              <a:rPr lang="en-GB" sz="2400" dirty="0" smtClean="0"/>
              <a:t>• Crustal deformation</a:t>
            </a:r>
          </a:p>
          <a:p>
            <a:r>
              <a:rPr lang="en-GB" sz="2400" dirty="0" smtClean="0"/>
              <a:t>• </a:t>
            </a:r>
            <a:r>
              <a:rPr lang="en-GB" sz="2400" dirty="0" smtClean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26" name="Rectangle 13"/>
          <p:cNvSpPr/>
          <p:nvPr/>
        </p:nvSpPr>
        <p:spPr>
          <a:xfrm>
            <a:off x="539552" y="2204864"/>
            <a:ext cx="42484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/>
              <a:t>Multiple observations of surface</a:t>
            </a:r>
            <a:endParaRPr lang="en-GB" sz="2400" dirty="0"/>
          </a:p>
        </p:txBody>
      </p:sp>
      <p:sp>
        <p:nvSpPr>
          <p:cNvPr id="27" name="Rectangle 14"/>
          <p:cNvSpPr/>
          <p:nvPr/>
        </p:nvSpPr>
        <p:spPr>
          <a:xfrm>
            <a:off x="539552" y="3740839"/>
            <a:ext cx="42484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/>
              <a:t>Applications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Outline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91960" y="1738551"/>
            <a:ext cx="755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sz="2000" dirty="0" err="1" smtClean="0"/>
              <a:t>Interesting</a:t>
            </a:r>
            <a:r>
              <a:rPr lang="it-IT" sz="2000" dirty="0" smtClean="0"/>
              <a:t> </a:t>
            </a:r>
            <a:r>
              <a:rPr lang="it-IT" sz="2000" dirty="0" err="1" smtClean="0"/>
              <a:t>features</a:t>
            </a:r>
            <a:r>
              <a:rPr lang="it-IT" sz="2000" dirty="0" smtClean="0"/>
              <a:t> </a:t>
            </a:r>
            <a:r>
              <a:rPr lang="it-IT" sz="2000" dirty="0" err="1" smtClean="0"/>
              <a:t>meterological</a:t>
            </a:r>
            <a:r>
              <a:rPr lang="it-IT" sz="2000" dirty="0" smtClean="0"/>
              <a:t> </a:t>
            </a:r>
            <a:r>
              <a:rPr lang="it-IT" sz="2000" dirty="0" err="1" smtClean="0"/>
              <a:t>datasets</a:t>
            </a:r>
            <a:endParaRPr lang="it-IT" sz="2000" dirty="0" smtClean="0"/>
          </a:p>
          <a:p>
            <a:endParaRPr lang="it-IT" sz="2000" dirty="0" smtClean="0"/>
          </a:p>
          <a:p>
            <a:pPr>
              <a:buFont typeface="Wingdings" pitchFamily="2" charset="2"/>
              <a:buChar char="ü"/>
            </a:pPr>
            <a:r>
              <a:rPr lang="it-IT" sz="2000" dirty="0" err="1" smtClean="0"/>
              <a:t>Meteorological</a:t>
            </a:r>
            <a:r>
              <a:rPr lang="it-IT" sz="2000" dirty="0" smtClean="0"/>
              <a:t> </a:t>
            </a:r>
            <a:r>
              <a:rPr lang="it-IT" sz="2000" dirty="0" err="1" smtClean="0"/>
              <a:t>databases</a:t>
            </a:r>
            <a:endParaRPr lang="it-IT" sz="2000" dirty="0" smtClean="0"/>
          </a:p>
          <a:p>
            <a:endParaRPr lang="it-IT" sz="2000" dirty="0" smtClean="0"/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ym typeface="Symbol"/>
              </a:rPr>
              <a:t>SAR </a:t>
            </a:r>
            <a:r>
              <a:rPr lang="it-IT" sz="2000" dirty="0" err="1" smtClean="0">
                <a:sym typeface="Symbol"/>
              </a:rPr>
              <a:t>interferometry</a:t>
            </a:r>
            <a:r>
              <a:rPr lang="it-IT" sz="2000" dirty="0" smtClean="0">
                <a:sym typeface="Symbol"/>
              </a:rPr>
              <a:t> (</a:t>
            </a:r>
            <a:r>
              <a:rPr lang="it-IT" sz="2000" dirty="0" err="1" smtClean="0">
                <a:sym typeface="Symbol"/>
              </a:rPr>
              <a:t>new</a:t>
            </a:r>
            <a:r>
              <a:rPr lang="it-IT" sz="2000" dirty="0" smtClean="0">
                <a:sym typeface="Symbol"/>
              </a:rPr>
              <a:t> </a:t>
            </a:r>
            <a:r>
              <a:rPr lang="it-IT" sz="2000" dirty="0" err="1" smtClean="0">
                <a:sym typeface="Symbol"/>
              </a:rPr>
              <a:t>high-resolution</a:t>
            </a:r>
            <a:r>
              <a:rPr lang="it-IT" sz="2000" dirty="0" smtClean="0">
                <a:sym typeface="Symbol"/>
              </a:rPr>
              <a:t> </a:t>
            </a:r>
            <a:r>
              <a:rPr lang="it-IT" sz="2000" dirty="0" err="1" smtClean="0">
                <a:sym typeface="Symbol"/>
              </a:rPr>
              <a:t>meteorological</a:t>
            </a:r>
            <a:r>
              <a:rPr lang="it-IT" sz="2000" dirty="0" smtClean="0">
                <a:sym typeface="Symbol"/>
              </a:rPr>
              <a:t> data?)</a:t>
            </a:r>
          </a:p>
          <a:p>
            <a:pPr>
              <a:buFont typeface="Wingdings" pitchFamily="2" charset="2"/>
              <a:buChar char="ü"/>
            </a:pPr>
            <a:endParaRPr lang="it-IT" sz="2000" dirty="0" smtClean="0">
              <a:sym typeface="Symbol"/>
            </a:endParaRP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ym typeface="Symbol"/>
              </a:rPr>
              <a:t> GPS </a:t>
            </a:r>
            <a:r>
              <a:rPr lang="it-IT" sz="2000" dirty="0" err="1" smtClean="0">
                <a:sym typeface="Symbol"/>
              </a:rPr>
              <a:t>tomography</a:t>
            </a:r>
            <a:endParaRPr lang="it-IT" sz="2000" dirty="0" smtClean="0">
              <a:sym typeface="Symbol"/>
            </a:endParaRPr>
          </a:p>
          <a:p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SAR </a:t>
            </a:r>
            <a:r>
              <a:rPr lang="en-US" sz="2800" b="1" dirty="0" err="1" smtClean="0">
                <a:solidFill>
                  <a:schemeClr val="tx2"/>
                </a:solidFill>
              </a:rPr>
              <a:t>interferometry</a:t>
            </a:r>
            <a:endParaRPr lang="it-IT" sz="2800" dirty="0" smtClean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474788" y="2438400"/>
          <a:ext cx="2797175" cy="788988"/>
        </p:xfrm>
        <a:graphic>
          <a:graphicData uri="http://schemas.openxmlformats.org/presentationml/2006/ole">
            <p:oleObj spid="_x0000_s142338" name="Equazione" r:id="rId3" imgW="1396800" imgH="393480" progId="Equation.3">
              <p:embed/>
            </p:oleObj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124200" y="1143000"/>
            <a:ext cx="2941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PT" sz="2000" dirty="0">
                <a:solidFill>
                  <a:schemeClr val="hlink"/>
                </a:solidFill>
                <a:latin typeface="Comic Sans MS" pitchFamily="66" charset="0"/>
              </a:rPr>
              <a:t>(MASTER) </a:t>
            </a:r>
            <a:r>
              <a:rPr lang="pt-PT" sz="2000" dirty="0">
                <a:solidFill>
                  <a:schemeClr val="hlink"/>
                </a:solidFill>
                <a:latin typeface="Comic Sans MS" pitchFamily="66" charset="0"/>
                <a:sym typeface="Wingdings" pitchFamily="2" charset="2"/>
              </a:rPr>
              <a:t></a:t>
            </a:r>
            <a:r>
              <a:rPr lang="pt-PT" sz="2000" dirty="0">
                <a:latin typeface="Comic Sans MS" pitchFamily="66" charset="0"/>
              </a:rPr>
              <a:t>S</a:t>
            </a:r>
            <a:r>
              <a:rPr lang="pt-PT" sz="2000" baseline="-25000" dirty="0">
                <a:latin typeface="Comic Sans MS" pitchFamily="66" charset="0"/>
              </a:rPr>
              <a:t>1</a:t>
            </a:r>
            <a:r>
              <a:rPr lang="pt-PT" sz="2000" dirty="0">
                <a:latin typeface="Comic Sans MS" pitchFamily="66" charset="0"/>
              </a:rPr>
              <a:t>(t) </a:t>
            </a:r>
            <a:endParaRPr lang="pt-PT" sz="2000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00600" y="3886200"/>
            <a:ext cx="1738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PT" sz="2000">
                <a:solidFill>
                  <a:srgbClr val="0000FF"/>
                </a:solidFill>
                <a:latin typeface="Comic Sans MS" pitchFamily="66" charset="0"/>
              </a:rPr>
              <a:t>Pixel =</a:t>
            </a:r>
            <a:r>
              <a:rPr lang="pt-PT" sz="2000">
                <a:solidFill>
                  <a:schemeClr val="hlink"/>
                </a:solidFill>
                <a:latin typeface="Comic Sans MS" pitchFamily="66" charset="0"/>
              </a:rPr>
              <a:t> A</a:t>
            </a:r>
            <a:r>
              <a:rPr lang="pt-PT" sz="2000" baseline="-25000">
                <a:solidFill>
                  <a:schemeClr val="hlink"/>
                </a:solidFill>
                <a:latin typeface="Comic Sans MS" pitchFamily="66" charset="0"/>
              </a:rPr>
              <a:t>1</a:t>
            </a:r>
            <a:r>
              <a:rPr lang="pt-PT" sz="2000">
                <a:solidFill>
                  <a:schemeClr val="hlink"/>
                </a:solidFill>
                <a:latin typeface="Comic Sans MS" pitchFamily="66" charset="0"/>
              </a:rPr>
              <a:t>e</a:t>
            </a:r>
            <a:r>
              <a:rPr lang="pt-PT" sz="2000" baseline="30000">
                <a:solidFill>
                  <a:schemeClr val="hlink"/>
                </a:solidFill>
                <a:latin typeface="Comic Sans MS" pitchFamily="66" charset="0"/>
              </a:rPr>
              <a:t>i</a:t>
            </a:r>
            <a:r>
              <a:rPr lang="pt-PT" sz="2000" baseline="30000">
                <a:solidFill>
                  <a:schemeClr val="hlink"/>
                </a:solidFill>
                <a:latin typeface="Comic Sans MS" pitchFamily="66" charset="0"/>
                <a:sym typeface="Symbol" pitchFamily="18" charset="2"/>
              </a:rPr>
              <a:t>1</a:t>
            </a: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5334000" y="1524000"/>
            <a:ext cx="3529013" cy="4064000"/>
            <a:chOff x="3818" y="741"/>
            <a:chExt cx="2223" cy="2560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4893" y="844"/>
              <a:ext cx="50" cy="1936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3818" y="741"/>
              <a:ext cx="2223" cy="2560"/>
              <a:chOff x="3818" y="741"/>
              <a:chExt cx="2223" cy="2560"/>
            </a:xfrm>
          </p:grpSpPr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3818" y="2495"/>
                <a:ext cx="2223" cy="318"/>
              </a:xfrm>
              <a:custGeom>
                <a:avLst/>
                <a:gdLst>
                  <a:gd name="T0" fmla="*/ 0 w 2223"/>
                  <a:gd name="T1" fmla="*/ 199 h 318"/>
                  <a:gd name="T2" fmla="*/ 613 w 2223"/>
                  <a:gd name="T3" fmla="*/ 37 h 318"/>
                  <a:gd name="T4" fmla="*/ 1300 w 2223"/>
                  <a:gd name="T5" fmla="*/ 15 h 318"/>
                  <a:gd name="T6" fmla="*/ 1839 w 2223"/>
                  <a:gd name="T7" fmla="*/ 126 h 318"/>
                  <a:gd name="T8" fmla="*/ 2223 w 2223"/>
                  <a:gd name="T9" fmla="*/ 318 h 3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3"/>
                  <a:gd name="T16" fmla="*/ 0 h 318"/>
                  <a:gd name="T17" fmla="*/ 2223 w 2223"/>
                  <a:gd name="T18" fmla="*/ 318 h 3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3" h="318">
                    <a:moveTo>
                      <a:pt x="0" y="199"/>
                    </a:moveTo>
                    <a:cubicBezTo>
                      <a:pt x="198" y="133"/>
                      <a:pt x="396" y="68"/>
                      <a:pt x="613" y="37"/>
                    </a:cubicBezTo>
                    <a:cubicBezTo>
                      <a:pt x="830" y="6"/>
                      <a:pt x="1096" y="0"/>
                      <a:pt x="1300" y="15"/>
                    </a:cubicBezTo>
                    <a:cubicBezTo>
                      <a:pt x="1504" y="30"/>
                      <a:pt x="1685" y="76"/>
                      <a:pt x="1839" y="126"/>
                    </a:cubicBezTo>
                    <a:cubicBezTo>
                      <a:pt x="1993" y="176"/>
                      <a:pt x="2108" y="247"/>
                      <a:pt x="2223" y="318"/>
                    </a:cubicBez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2" name="Group 10"/>
              <p:cNvGrpSpPr>
                <a:grpSpLocks noChangeAspect="1"/>
              </p:cNvGrpSpPr>
              <p:nvPr/>
            </p:nvGrpSpPr>
            <p:grpSpPr bwMode="auto">
              <a:xfrm rot="3319589">
                <a:off x="4538" y="2485"/>
                <a:ext cx="816" cy="816"/>
                <a:chOff x="926" y="1250"/>
                <a:chExt cx="2721" cy="2720"/>
              </a:xfrm>
            </p:grpSpPr>
            <p:grpSp>
              <p:nvGrpSpPr>
                <p:cNvPr id="18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926" y="1250"/>
                  <a:ext cx="2721" cy="2720"/>
                  <a:chOff x="2207" y="1250"/>
                  <a:chExt cx="2721" cy="2720"/>
                </a:xfrm>
              </p:grpSpPr>
              <p:sp>
                <p:nvSpPr>
                  <p:cNvPr id="20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08" y="1250"/>
                    <a:ext cx="2720" cy="272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22" name="Group 1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65" y="1250"/>
                    <a:ext cx="1811" cy="2720"/>
                    <a:chOff x="2665" y="1250"/>
                    <a:chExt cx="1811" cy="2720"/>
                  </a:xfrm>
                </p:grpSpPr>
                <p:sp>
                  <p:nvSpPr>
                    <p:cNvPr id="29" name="Line 1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65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0" name="Line 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116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1" name="Line 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567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2" name="Line 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018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33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476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23" name="Group 19"/>
                  <p:cNvGrpSpPr>
                    <a:grpSpLocks noChangeAspect="1"/>
                  </p:cNvGrpSpPr>
                  <p:nvPr/>
                </p:nvGrpSpPr>
                <p:grpSpPr bwMode="auto">
                  <a:xfrm rot="-5400000">
                    <a:off x="2661" y="1253"/>
                    <a:ext cx="1811" cy="2720"/>
                    <a:chOff x="2665" y="1250"/>
                    <a:chExt cx="1811" cy="2720"/>
                  </a:xfrm>
                </p:grpSpPr>
                <p:sp>
                  <p:nvSpPr>
                    <p:cNvPr id="24" name="Line 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65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5" name="Line 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116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6" name="Line 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567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7" name="Line 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018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8" name="Line 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476" y="1250"/>
                      <a:ext cx="0" cy="2720"/>
                    </a:xfrm>
                    <a:prstGeom prst="lin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9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835" y="2166"/>
                  <a:ext cx="451" cy="451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3" name="Oval 26"/>
              <p:cNvSpPr>
                <a:spLocks noChangeArrowheads="1"/>
              </p:cNvSpPr>
              <p:nvPr/>
            </p:nvSpPr>
            <p:spPr bwMode="auto">
              <a:xfrm>
                <a:off x="4042" y="873"/>
                <a:ext cx="96" cy="103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" name="Line 27"/>
              <p:cNvSpPr>
                <a:spLocks noChangeShapeType="1"/>
              </p:cNvSpPr>
              <p:nvPr/>
            </p:nvSpPr>
            <p:spPr bwMode="auto">
              <a:xfrm>
                <a:off x="4131" y="976"/>
                <a:ext cx="805" cy="1804"/>
              </a:xfrm>
              <a:prstGeom prst="line">
                <a:avLst/>
              </a:prstGeom>
              <a:noFill/>
              <a:ln w="3175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Text Box 28"/>
              <p:cNvSpPr txBox="1">
                <a:spLocks noChangeArrowheads="1"/>
              </p:cNvSpPr>
              <p:nvPr/>
            </p:nvSpPr>
            <p:spPr bwMode="auto">
              <a:xfrm>
                <a:off x="4460" y="1583"/>
                <a:ext cx="109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pt-PT" sz="2000">
                    <a:solidFill>
                      <a:schemeClr val="hlink"/>
                    </a:solidFill>
                    <a:latin typeface="Comic Sans MS" pitchFamily="66" charset="0"/>
                  </a:rPr>
                  <a:t>D</a:t>
                </a:r>
                <a:r>
                  <a:rPr lang="pt-PT" sz="2000" baseline="-25000">
                    <a:solidFill>
                      <a:schemeClr val="hlink"/>
                    </a:solidFill>
                    <a:latin typeface="Comic Sans MS" pitchFamily="66" charset="0"/>
                  </a:rPr>
                  <a:t>1</a:t>
                </a:r>
                <a:r>
                  <a:rPr lang="pt-PT" sz="2000">
                    <a:latin typeface="Comic Sans MS" pitchFamily="66" charset="0"/>
                  </a:rPr>
                  <a:t> </a:t>
                </a:r>
                <a:endParaRPr lang="pt-PT" sz="2000">
                  <a:latin typeface="Comic Sans MS" pitchFamily="66" charset="0"/>
                  <a:sym typeface="Symbol" pitchFamily="18" charset="2"/>
                </a:endParaRPr>
              </a:p>
            </p:txBody>
          </p: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4847" y="741"/>
                <a:ext cx="96" cy="103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" name="Text Box 30"/>
              <p:cNvSpPr txBox="1">
                <a:spLocks noChangeArrowheads="1"/>
              </p:cNvSpPr>
              <p:nvPr/>
            </p:nvSpPr>
            <p:spPr bwMode="auto">
              <a:xfrm>
                <a:off x="4894" y="1442"/>
                <a:ext cx="109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pt-PT" sz="2000">
                    <a:solidFill>
                      <a:schemeClr val="tx2"/>
                    </a:solidFill>
                    <a:latin typeface="Comic Sans MS" pitchFamily="66" charset="0"/>
                  </a:rPr>
                  <a:t>D</a:t>
                </a:r>
                <a:r>
                  <a:rPr lang="pt-PT" sz="2000" baseline="-25000">
                    <a:solidFill>
                      <a:schemeClr val="tx2"/>
                    </a:solidFill>
                    <a:latin typeface="Comic Sans MS" pitchFamily="66" charset="0"/>
                  </a:rPr>
                  <a:t>2</a:t>
                </a:r>
                <a:r>
                  <a:rPr lang="pt-PT" sz="2000">
                    <a:solidFill>
                      <a:schemeClr val="tx2"/>
                    </a:solidFill>
                    <a:latin typeface="Comic Sans MS" pitchFamily="66" charset="0"/>
                  </a:rPr>
                  <a:t> </a:t>
                </a:r>
                <a:endParaRPr lang="pt-PT" sz="2000">
                  <a:solidFill>
                    <a:schemeClr val="tx2"/>
                  </a:solidFill>
                  <a:latin typeface="Comic Sans MS" pitchFamily="66" charset="0"/>
                  <a:sym typeface="Symbol" pitchFamily="18" charset="2"/>
                </a:endParaRPr>
              </a:p>
            </p:txBody>
          </p:sp>
        </p:grpSp>
      </p:grp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7239000" y="3200400"/>
            <a:ext cx="1738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PT" sz="2000">
                <a:solidFill>
                  <a:srgbClr val="0000FF"/>
                </a:solidFill>
                <a:latin typeface="Comic Sans MS" pitchFamily="66" charset="0"/>
              </a:rPr>
              <a:t>Pixel =</a:t>
            </a:r>
            <a:r>
              <a:rPr lang="pt-PT" sz="2000">
                <a:solidFill>
                  <a:schemeClr val="hlink"/>
                </a:solidFill>
                <a:latin typeface="Comic Sans MS" pitchFamily="66" charset="0"/>
              </a:rPr>
              <a:t> </a:t>
            </a:r>
            <a:r>
              <a:rPr lang="pt-PT" sz="2000">
                <a:solidFill>
                  <a:schemeClr val="tx2"/>
                </a:solidFill>
                <a:latin typeface="Comic Sans MS" pitchFamily="66" charset="0"/>
              </a:rPr>
              <a:t>A</a:t>
            </a:r>
            <a:r>
              <a:rPr lang="pt-PT" sz="2000" baseline="-25000">
                <a:solidFill>
                  <a:schemeClr val="tx2"/>
                </a:solidFill>
                <a:latin typeface="Comic Sans MS" pitchFamily="66" charset="0"/>
              </a:rPr>
              <a:t>2</a:t>
            </a:r>
            <a:r>
              <a:rPr lang="pt-PT" sz="2000">
                <a:solidFill>
                  <a:schemeClr val="tx2"/>
                </a:solidFill>
                <a:latin typeface="Comic Sans MS" pitchFamily="66" charset="0"/>
              </a:rPr>
              <a:t>e</a:t>
            </a:r>
            <a:r>
              <a:rPr lang="pt-PT" sz="2000" baseline="30000">
                <a:solidFill>
                  <a:schemeClr val="tx2"/>
                </a:solidFill>
                <a:latin typeface="Comic Sans MS" pitchFamily="66" charset="0"/>
              </a:rPr>
              <a:t>i</a:t>
            </a:r>
            <a:r>
              <a:rPr lang="pt-PT" sz="2000" baseline="30000">
                <a:solidFill>
                  <a:schemeClr val="tx2"/>
                </a:solidFill>
                <a:latin typeface="Comic Sans MS" pitchFamily="66" charset="0"/>
                <a:sym typeface="Symbol" pitchFamily="18" charset="2"/>
              </a:rPr>
              <a:t>2</a:t>
            </a:r>
          </a:p>
        </p:txBody>
      </p:sp>
      <p:graphicFrame>
        <p:nvGraphicFramePr>
          <p:cNvPr id="35" name="Object 3"/>
          <p:cNvGraphicFramePr>
            <a:graphicFrameLocks noChangeAspect="1"/>
          </p:cNvGraphicFramePr>
          <p:nvPr/>
        </p:nvGraphicFramePr>
        <p:xfrm>
          <a:off x="1619672" y="3933056"/>
          <a:ext cx="2454275" cy="784225"/>
        </p:xfrm>
        <a:graphic>
          <a:graphicData uri="http://schemas.openxmlformats.org/presentationml/2006/ole">
            <p:oleObj spid="_x0000_s142339" name="Equation" r:id="rId4" imgW="1231560" imgH="393480" progId="Equation.3">
              <p:embed/>
            </p:oleObj>
          </a:graphicData>
        </a:graphic>
      </p:graphicFrame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5508104" y="1124744"/>
            <a:ext cx="2941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PT" sz="2000" dirty="0" smtClean="0">
                <a:solidFill>
                  <a:schemeClr val="hlink"/>
                </a:solidFill>
                <a:latin typeface="Comic Sans MS" pitchFamily="66" charset="0"/>
              </a:rPr>
              <a:t>(SLAVE) </a:t>
            </a:r>
            <a:r>
              <a:rPr lang="pt-PT" sz="2000" dirty="0">
                <a:solidFill>
                  <a:schemeClr val="hlink"/>
                </a:solidFill>
                <a:latin typeface="Comic Sans MS" pitchFamily="66" charset="0"/>
                <a:sym typeface="Wingdings" pitchFamily="2" charset="2"/>
              </a:rPr>
              <a:t></a:t>
            </a:r>
            <a:r>
              <a:rPr lang="pt-PT" sz="2000" dirty="0" smtClean="0">
                <a:latin typeface="Comic Sans MS" pitchFamily="66" charset="0"/>
              </a:rPr>
              <a:t>S</a:t>
            </a:r>
            <a:r>
              <a:rPr lang="pt-PT" sz="2000" baseline="-25000" dirty="0">
                <a:latin typeface="Comic Sans MS" pitchFamily="66" charset="0"/>
              </a:rPr>
              <a:t>2</a:t>
            </a:r>
            <a:r>
              <a:rPr lang="pt-PT" sz="2000" dirty="0" smtClean="0">
                <a:latin typeface="Comic Sans MS" pitchFamily="66" charset="0"/>
              </a:rPr>
              <a:t>(t</a:t>
            </a:r>
            <a:r>
              <a:rPr lang="pt-PT" sz="2000" dirty="0">
                <a:latin typeface="Comic Sans MS" pitchFamily="66" charset="0"/>
              </a:rPr>
              <a:t>) </a:t>
            </a:r>
            <a:endParaRPr lang="pt-PT" sz="2000" dirty="0">
              <a:latin typeface="Comic Sans MS" pitchFamily="66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InSAR</a:t>
            </a:r>
            <a:r>
              <a:rPr lang="en-US" sz="28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phase contributions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79512" y="1844824"/>
            <a:ext cx="360040" cy="108012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Plus 4"/>
          <p:cNvSpPr/>
          <p:nvPr/>
        </p:nvSpPr>
        <p:spPr>
          <a:xfrm>
            <a:off x="3097759" y="2132856"/>
            <a:ext cx="432048" cy="432048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angle 5"/>
          <p:cNvSpPr/>
          <p:nvPr/>
        </p:nvSpPr>
        <p:spPr>
          <a:xfrm>
            <a:off x="3529807" y="1916832"/>
            <a:ext cx="1008112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  <a:sym typeface="Symbol" pitchFamily="18" charset="2"/>
              </a:rPr>
              <a:t></a:t>
            </a:r>
            <a:r>
              <a:rPr lang="en-US" sz="2400" i="1" baseline="-250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topo</a:t>
            </a:r>
            <a:endParaRPr lang="pt-PT" sz="2400" i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" name="Plus 6"/>
          <p:cNvSpPr/>
          <p:nvPr/>
        </p:nvSpPr>
        <p:spPr>
          <a:xfrm>
            <a:off x="4609927" y="2132856"/>
            <a:ext cx="432048" cy="432048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7"/>
          <p:cNvSpPr/>
          <p:nvPr/>
        </p:nvSpPr>
        <p:spPr>
          <a:xfrm>
            <a:off x="6698159" y="1916832"/>
            <a:ext cx="1008112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  <a:sym typeface="Symbol" pitchFamily="18" charset="2"/>
              </a:rPr>
              <a:t></a:t>
            </a:r>
            <a:r>
              <a:rPr lang="en-US" sz="2400" i="1" baseline="-25000" dirty="0" smtClean="0">
                <a:latin typeface="Times New Roman" pitchFamily="18" charset="0"/>
                <a:ea typeface="Verdana" pitchFamily="34" charset="0"/>
                <a:cs typeface="Times New Roman" pitchFamily="18" charset="0"/>
                <a:sym typeface="Symbol" pitchFamily="18" charset="2"/>
              </a:rPr>
              <a:t>noise</a:t>
            </a:r>
            <a:endParaRPr lang="pt-PT" sz="2400" i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5113983" y="1916832"/>
            <a:ext cx="100811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  <a:sym typeface="Symbol" pitchFamily="18" charset="2"/>
              </a:rPr>
              <a:t></a:t>
            </a:r>
            <a:r>
              <a:rPr lang="en-US" sz="2400" i="1" baseline="-250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atmo</a:t>
            </a:r>
            <a:endParaRPr lang="pt-PT" sz="2400" i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9" name="Plus 9"/>
          <p:cNvSpPr/>
          <p:nvPr/>
        </p:nvSpPr>
        <p:spPr>
          <a:xfrm>
            <a:off x="6194103" y="2132856"/>
            <a:ext cx="432048" cy="432048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10"/>
          <p:cNvSpPr/>
          <p:nvPr/>
        </p:nvSpPr>
        <p:spPr>
          <a:xfrm>
            <a:off x="1619672" y="1916832"/>
            <a:ext cx="1478087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  <a:sym typeface="Symbol" pitchFamily="18" charset="2"/>
              </a:rPr>
              <a:t></a:t>
            </a:r>
            <a:r>
              <a:rPr lang="en-US" sz="2400" i="1" baseline="-250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Displacement</a:t>
            </a:r>
            <a:endParaRPr lang="pt-PT" sz="2400" i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611560" y="1916832"/>
            <a:ext cx="504056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  <a:sym typeface="Symbol" pitchFamily="18" charset="2"/>
              </a:rPr>
              <a:t></a:t>
            </a:r>
            <a:r>
              <a:rPr lang="en-US" sz="2400" i="1" baseline="30000" dirty="0" smtClean="0">
                <a:latin typeface="Times New Roman" pitchFamily="18" charset="0"/>
                <a:ea typeface="Verdana" pitchFamily="34" charset="0"/>
                <a:cs typeface="Times New Roman" pitchFamily="18" charset="0"/>
                <a:sym typeface="Symbol" pitchFamily="18" charset="2"/>
              </a:rPr>
              <a:t>k</a:t>
            </a:r>
            <a:endParaRPr lang="pt-PT" sz="2400" i="1" baseline="300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2" name="Equal 12"/>
          <p:cNvSpPr/>
          <p:nvPr/>
        </p:nvSpPr>
        <p:spPr>
          <a:xfrm>
            <a:off x="1187624" y="2204864"/>
            <a:ext cx="360040" cy="36004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Oval 20"/>
          <p:cNvSpPr/>
          <p:nvPr/>
        </p:nvSpPr>
        <p:spPr>
          <a:xfrm>
            <a:off x="4860032" y="1628800"/>
            <a:ext cx="1512168" cy="15121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21"/>
          <p:cNvSpPr/>
          <p:nvPr/>
        </p:nvSpPr>
        <p:spPr>
          <a:xfrm>
            <a:off x="6516216" y="1556792"/>
            <a:ext cx="1512168" cy="15121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26019032"/>
              </p:ext>
            </p:extLst>
          </p:nvPr>
        </p:nvGraphicFramePr>
        <p:xfrm>
          <a:off x="460375" y="1700213"/>
          <a:ext cx="8224838" cy="1120775"/>
        </p:xfrm>
        <a:graphic>
          <a:graphicData uri="http://schemas.openxmlformats.org/presentationml/2006/ole">
            <p:oleObj spid="_x0000_s100381" name="Equazione" r:id="rId3" imgW="3378200" imgH="457200" progId="Equation.3">
              <p:embed/>
            </p:oleObj>
          </a:graphicData>
        </a:graphic>
      </p:graphicFrame>
      <p:sp>
        <p:nvSpPr>
          <p:cNvPr id="5" name="Rettangolo 4"/>
          <p:cNvSpPr/>
          <p:nvPr/>
        </p:nvSpPr>
        <p:spPr>
          <a:xfrm>
            <a:off x="1331640" y="1268760"/>
            <a:ext cx="1152128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699792" y="1268760"/>
            <a:ext cx="2304256" cy="20882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5076056" y="1268760"/>
            <a:ext cx="2304256" cy="20882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33766493"/>
              </p:ext>
            </p:extLst>
          </p:nvPr>
        </p:nvGraphicFramePr>
        <p:xfrm>
          <a:off x="2741613" y="3860800"/>
          <a:ext cx="3119437" cy="842963"/>
        </p:xfrm>
        <a:graphic>
          <a:graphicData uri="http://schemas.openxmlformats.org/presentationml/2006/ole">
            <p:oleObj spid="_x0000_s100382" name="Equazione" r:id="rId4" imgW="1409088" imgH="380835" progId="Equation.3">
              <p:embed/>
            </p:oleObj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23" name="Oggetto 2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41502578"/>
              </p:ext>
            </p:extLst>
          </p:nvPr>
        </p:nvGraphicFramePr>
        <p:xfrm>
          <a:off x="2012187" y="4941168"/>
          <a:ext cx="5080093" cy="1008112"/>
        </p:xfrm>
        <a:graphic>
          <a:graphicData uri="http://schemas.openxmlformats.org/presentationml/2006/ole">
            <p:oleObj spid="_x0000_s100383" name="Equazione" r:id="rId5" imgW="2451100" imgH="482600" progId="Equation.3">
              <p:embed/>
            </p:oleObj>
          </a:graphicData>
        </a:graphic>
      </p:graphicFrame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Propagation delay in atmosphere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7627400" y="1268760"/>
            <a:ext cx="1008112" cy="20882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9091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Precipitable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Vapour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124744"/>
            <a:ext cx="721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Let</a:t>
            </a:r>
            <a:r>
              <a:rPr lang="it-IT" sz="2000" dirty="0" smtClean="0"/>
              <a:t> </a:t>
            </a:r>
            <a:r>
              <a:rPr lang="it-IT" sz="2000" dirty="0" err="1" smtClean="0"/>
              <a:t>us</a:t>
            </a:r>
            <a:r>
              <a:rPr lang="it-IT" sz="2000" dirty="0" smtClean="0"/>
              <a:t> suppose </a:t>
            </a:r>
            <a:r>
              <a:rPr lang="it-IT" sz="2000" dirty="0" err="1" smtClean="0"/>
              <a:t>to</a:t>
            </a:r>
            <a:r>
              <a:rPr lang="it-IT" sz="2000" dirty="0" smtClean="0"/>
              <a:t> </a:t>
            </a:r>
            <a:r>
              <a:rPr lang="it-IT" sz="2000" dirty="0" err="1" smtClean="0"/>
              <a:t>have</a:t>
            </a:r>
            <a:r>
              <a:rPr lang="it-IT" sz="2000" dirty="0" smtClean="0"/>
              <a:t> </a:t>
            </a:r>
            <a:r>
              <a:rPr lang="it-IT" sz="2000" dirty="0" err="1" smtClean="0"/>
              <a:t>an</a:t>
            </a:r>
            <a:r>
              <a:rPr lang="it-IT" sz="2000" dirty="0" smtClean="0"/>
              <a:t> </a:t>
            </a:r>
            <a:r>
              <a:rPr lang="it-IT" sz="2000" dirty="0" err="1" smtClean="0"/>
              <a:t>interferogram</a:t>
            </a:r>
            <a:r>
              <a:rPr lang="it-IT" sz="2000" dirty="0" smtClean="0"/>
              <a:t> </a:t>
            </a:r>
            <a:r>
              <a:rPr lang="it-IT" sz="2000" dirty="0" err="1" smtClean="0"/>
              <a:t>corrected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</a:t>
            </a:r>
            <a:r>
              <a:rPr lang="it-IT" sz="2000" dirty="0" err="1" smtClean="0"/>
              <a:t>topography</a:t>
            </a:r>
            <a:endParaRPr lang="it-IT" sz="2000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800100" y="1628775"/>
          <a:ext cx="7110413" cy="527050"/>
        </p:xfrm>
        <a:graphic>
          <a:graphicData uri="http://schemas.openxmlformats.org/presentationml/2006/ole">
            <p:oleObj spid="_x0000_s59446" name="Equazione" r:id="rId3" imgW="3251200" imgH="241300" progId="Equation.3">
              <p:embed/>
            </p:oleObj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26689" y="2420888"/>
            <a:ext cx="844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where</a:t>
            </a:r>
            <a:endParaRPr lang="it-IT" sz="2000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350889" y="2492896"/>
          <a:ext cx="1949970" cy="720080"/>
        </p:xfrm>
        <a:graphic>
          <a:graphicData uri="http://schemas.openxmlformats.org/presentationml/2006/ole">
            <p:oleObj spid="_x0000_s59447" name="Equazione" r:id="rId4" imgW="1066337" imgH="393529" progId="Equation.3">
              <p:embed/>
            </p:oleObj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1331640" y="3284984"/>
          <a:ext cx="3481387" cy="766762"/>
        </p:xfrm>
        <a:graphic>
          <a:graphicData uri="http://schemas.openxmlformats.org/presentationml/2006/ole">
            <p:oleObj spid="_x0000_s59448" name="Equazione" r:id="rId5" imgW="1905000" imgH="419100" progId="Equation.3">
              <p:embed/>
            </p:oleObj>
          </a:graphicData>
        </a:graphic>
      </p:graphicFrame>
      <p:graphicFrame>
        <p:nvGraphicFramePr>
          <p:cNvPr id="59399" name="Object 7"/>
          <p:cNvGraphicFramePr>
            <a:graphicFrameLocks noChangeAspect="1"/>
          </p:cNvGraphicFramePr>
          <p:nvPr/>
        </p:nvGraphicFramePr>
        <p:xfrm>
          <a:off x="240135" y="4725144"/>
          <a:ext cx="1601787" cy="720725"/>
        </p:xfrm>
        <a:graphic>
          <a:graphicData uri="http://schemas.openxmlformats.org/presentationml/2006/ole">
            <p:oleObj spid="_x0000_s59449" name="Equazione" r:id="rId6" imgW="875920" imgH="393529" progId="Equation.3">
              <p:embed/>
            </p:oleObj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2131528" y="4869160"/>
            <a:ext cx="265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is</a:t>
            </a:r>
            <a:r>
              <a:rPr lang="it-IT" sz="2000" dirty="0" smtClean="0"/>
              <a:t> the </a:t>
            </a:r>
            <a:r>
              <a:rPr lang="it-IT" sz="2000" dirty="0" err="1" smtClean="0"/>
              <a:t>mapping</a:t>
            </a:r>
            <a:r>
              <a:rPr lang="it-IT" sz="2000" dirty="0" smtClean="0"/>
              <a:t> </a:t>
            </a:r>
            <a:r>
              <a:rPr lang="it-IT" sz="2000" dirty="0" err="1" smtClean="0"/>
              <a:t>function</a:t>
            </a:r>
            <a:endParaRPr lang="it-IT" sz="2000" dirty="0"/>
          </a:p>
        </p:txBody>
      </p:sp>
      <p:graphicFrame>
        <p:nvGraphicFramePr>
          <p:cNvPr id="59400" name="Object 8"/>
          <p:cNvGraphicFramePr>
            <a:graphicFrameLocks noChangeAspect="1"/>
          </p:cNvGraphicFramePr>
          <p:nvPr/>
        </p:nvGraphicFramePr>
        <p:xfrm>
          <a:off x="5994400" y="4581525"/>
          <a:ext cx="2762250" cy="1279525"/>
        </p:xfrm>
        <a:graphic>
          <a:graphicData uri="http://schemas.openxmlformats.org/presentationml/2006/ole">
            <p:oleObj spid="_x0000_s59450" name="Equazione" r:id="rId7" imgW="1511300" imgH="698500" progId="Equation.3">
              <p:embed/>
            </p:oleObj>
          </a:graphicData>
        </a:graphic>
      </p:graphicFrame>
      <p:sp>
        <p:nvSpPr>
          <p:cNvPr id="15" name="Rettangolo 14"/>
          <p:cNvSpPr/>
          <p:nvPr/>
        </p:nvSpPr>
        <p:spPr>
          <a:xfrm>
            <a:off x="107504" y="4653136"/>
            <a:ext cx="4824536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6012160" y="4437112"/>
            <a:ext cx="2808312" cy="15841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5076056" y="2420888"/>
            <a:ext cx="3851919" cy="16312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The </a:t>
            </a:r>
            <a:r>
              <a:rPr lang="it-IT" sz="2000" dirty="0" err="1" smtClean="0"/>
              <a:t>precipitable</a:t>
            </a:r>
            <a:r>
              <a:rPr lang="it-IT" sz="2000" dirty="0" smtClean="0"/>
              <a:t> water vapor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</a:p>
          <a:p>
            <a:pPr algn="ctr"/>
            <a:r>
              <a:rPr lang="it-IT" sz="2000" dirty="0" smtClean="0"/>
              <a:t>the total </a:t>
            </a:r>
            <a:r>
              <a:rPr lang="it-IT" sz="2000" dirty="0" err="1" smtClean="0"/>
              <a:t>amount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water vapor </a:t>
            </a:r>
          </a:p>
          <a:p>
            <a:pPr algn="ctr"/>
            <a:r>
              <a:rPr lang="it-IT" sz="2000" dirty="0" smtClean="0"/>
              <a:t>In a </a:t>
            </a:r>
            <a:r>
              <a:rPr lang="it-IT" sz="2000" dirty="0" err="1" smtClean="0"/>
              <a:t>vertical</a:t>
            </a:r>
            <a:r>
              <a:rPr lang="it-IT" sz="2000" dirty="0" smtClean="0"/>
              <a:t> </a:t>
            </a:r>
            <a:r>
              <a:rPr lang="it-IT" sz="2000" dirty="0" err="1" smtClean="0"/>
              <a:t>column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atmosphere </a:t>
            </a:r>
            <a:r>
              <a:rPr lang="it-IT" sz="2000" dirty="0" err="1" smtClean="0"/>
              <a:t>if</a:t>
            </a:r>
            <a:r>
              <a:rPr lang="it-IT" sz="2000" dirty="0" smtClean="0"/>
              <a:t> </a:t>
            </a:r>
            <a:r>
              <a:rPr lang="it-IT" sz="2000" dirty="0" err="1" smtClean="0"/>
              <a:t>it</a:t>
            </a:r>
            <a:r>
              <a:rPr lang="it-IT" sz="2000" dirty="0" smtClean="0"/>
              <a:t> </a:t>
            </a:r>
            <a:r>
              <a:rPr lang="it-IT" sz="2000" dirty="0" err="1" smtClean="0"/>
              <a:t>would</a:t>
            </a:r>
            <a:r>
              <a:rPr lang="it-IT" sz="2000" dirty="0" smtClean="0"/>
              <a:t> </a:t>
            </a:r>
            <a:r>
              <a:rPr lang="it-IT" sz="2000" dirty="0" err="1" smtClean="0"/>
              <a:t>all</a:t>
            </a:r>
            <a:r>
              <a:rPr lang="it-IT" sz="2000" dirty="0" smtClean="0"/>
              <a:t> condense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Precipitable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Vapour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0242" y="1208946"/>
            <a:ext cx="8796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If</a:t>
            </a:r>
            <a:r>
              <a:rPr lang="it-IT" sz="2000" dirty="0" smtClean="0"/>
              <a:t> </a:t>
            </a:r>
            <a:r>
              <a:rPr lang="it-IT" sz="2000" dirty="0" err="1" smtClean="0"/>
              <a:t>terrain</a:t>
            </a:r>
            <a:r>
              <a:rPr lang="it-IT" sz="2000" dirty="0" smtClean="0"/>
              <a:t> </a:t>
            </a:r>
            <a:r>
              <a:rPr lang="it-IT" sz="2000" dirty="0" err="1" smtClean="0"/>
              <a:t>deformation</a:t>
            </a:r>
            <a:r>
              <a:rPr lang="it-IT" sz="2000" dirty="0" smtClean="0"/>
              <a:t> can </a:t>
            </a:r>
            <a:r>
              <a:rPr lang="it-IT" sz="2000" dirty="0" err="1" smtClean="0"/>
              <a:t>be</a:t>
            </a:r>
            <a:r>
              <a:rPr lang="it-IT" sz="2000" dirty="0" smtClean="0"/>
              <a:t> </a:t>
            </a:r>
            <a:r>
              <a:rPr lang="it-IT" sz="2000" dirty="0" err="1" smtClean="0"/>
              <a:t>neglected</a:t>
            </a:r>
            <a:r>
              <a:rPr lang="it-IT" sz="2000" dirty="0" smtClean="0"/>
              <a:t>, </a:t>
            </a:r>
            <a:r>
              <a:rPr lang="it-IT" sz="2000" dirty="0" err="1" smtClean="0"/>
              <a:t>InSAR</a:t>
            </a:r>
            <a:r>
              <a:rPr lang="it-IT" sz="2000" dirty="0" smtClean="0"/>
              <a:t> can </a:t>
            </a:r>
            <a:r>
              <a:rPr lang="it-IT" sz="2000" dirty="0" err="1" smtClean="0"/>
              <a:t>provide</a:t>
            </a:r>
            <a:r>
              <a:rPr lang="it-IT" sz="2000" dirty="0" smtClean="0"/>
              <a:t> </a:t>
            </a:r>
            <a:r>
              <a:rPr lang="it-IT" sz="2000" dirty="0" err="1" smtClean="0"/>
              <a:t>maps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PWV </a:t>
            </a:r>
            <a:r>
              <a:rPr lang="it-IT" sz="2000" dirty="0" err="1" smtClean="0"/>
              <a:t>temporal</a:t>
            </a:r>
            <a:r>
              <a:rPr lang="it-IT" sz="2000" dirty="0" smtClean="0"/>
              <a:t> </a:t>
            </a:r>
          </a:p>
          <a:p>
            <a:r>
              <a:rPr lang="it-IT" sz="2000" dirty="0" err="1" smtClean="0"/>
              <a:t>changes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7928" y="3074184"/>
            <a:ext cx="90660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sz="2000" dirty="0" smtClean="0"/>
              <a:t>A set of independent measurements of </a:t>
            </a:r>
            <a:r>
              <a:rPr lang="en-GB" sz="2000" dirty="0" smtClean="0">
                <a:sym typeface="Symbol"/>
              </a:rPr>
              <a:t></a:t>
            </a:r>
            <a:r>
              <a:rPr lang="en-GB" sz="2000" dirty="0" smtClean="0"/>
              <a:t>PWV by a network of permanent GPS </a:t>
            </a:r>
          </a:p>
          <a:p>
            <a:pPr algn="just"/>
            <a:r>
              <a:rPr lang="en-GB" sz="2000" dirty="0" smtClean="0"/>
              <a:t>stations can be used to calibrate </a:t>
            </a:r>
            <a:r>
              <a:rPr lang="en-GB" sz="2000" dirty="0" err="1" smtClean="0"/>
              <a:t>InSAR</a:t>
            </a:r>
            <a:r>
              <a:rPr lang="en-GB" sz="2000" dirty="0" smtClean="0"/>
              <a:t> measurements. Each station measures the </a:t>
            </a:r>
          </a:p>
          <a:p>
            <a:pPr algn="just"/>
            <a:r>
              <a:rPr lang="en-GB" sz="2000" dirty="0" smtClean="0"/>
              <a:t>mean PWV in a circular area with a radius of about 3.8 km depending on the cut-off </a:t>
            </a:r>
          </a:p>
          <a:p>
            <a:pPr algn="just"/>
            <a:r>
              <a:rPr lang="en-GB" sz="2000" dirty="0" smtClean="0"/>
              <a:t>angle set in the GPS processing. The idea is to use GPS estimates of PWV at the </a:t>
            </a:r>
          </a:p>
          <a:p>
            <a:pPr algn="just"/>
            <a:r>
              <a:rPr lang="en-GB" sz="2000" dirty="0" smtClean="0"/>
              <a:t>acquisition times of master and slave SAR images to compute an independent set </a:t>
            </a:r>
          </a:p>
          <a:p>
            <a:pPr algn="just"/>
            <a:r>
              <a:rPr lang="en-GB" sz="2000" dirty="0" smtClean="0"/>
              <a:t>of </a:t>
            </a:r>
            <a:r>
              <a:rPr lang="en-GB" sz="2000" dirty="0" smtClean="0">
                <a:sym typeface="Symbol"/>
              </a:rPr>
              <a:t></a:t>
            </a:r>
            <a:r>
              <a:rPr lang="en-GB" sz="2000" dirty="0" smtClean="0"/>
              <a:t>PWV. </a:t>
            </a:r>
          </a:p>
        </p:txBody>
      </p:sp>
      <p:graphicFrame>
        <p:nvGraphicFramePr>
          <p:cNvPr id="59397" name="Oggetto 2"/>
          <p:cNvGraphicFramePr>
            <a:graphicFrameLocks noChangeAspect="1"/>
          </p:cNvGraphicFramePr>
          <p:nvPr/>
        </p:nvGraphicFramePr>
        <p:xfrm>
          <a:off x="2483768" y="2132856"/>
          <a:ext cx="3960440" cy="792088"/>
        </p:xfrm>
        <a:graphic>
          <a:graphicData uri="http://schemas.openxmlformats.org/presentationml/2006/ole">
            <p:oleObj spid="_x0000_s60432" name="Equazione" r:id="rId3" imgW="19685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Precipitable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Vapour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4168851" cy="34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2528937"/>
            <a:ext cx="4248472" cy="347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 rot="1930308">
            <a:off x="6213088" y="3024214"/>
            <a:ext cx="2160240" cy="33843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 rot="1930308">
            <a:off x="1964616" y="1656062"/>
            <a:ext cx="2160240" cy="33843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Precipitable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Vapour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0" y="1340768"/>
            <a:ext cx="9024099" cy="4064116"/>
            <a:chOff x="-36511" y="-27384"/>
            <a:chExt cx="9024099" cy="4064116"/>
          </a:xfrm>
        </p:grpSpPr>
        <p:sp>
          <p:nvSpPr>
            <p:cNvPr id="6" name="CasellaDiTesto 5"/>
            <p:cNvSpPr txBox="1"/>
            <p:nvPr/>
          </p:nvSpPr>
          <p:spPr>
            <a:xfrm rot="16200000">
              <a:off x="-485480" y="1808158"/>
              <a:ext cx="1205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/>
                <a:t>Latitude</a:t>
              </a:r>
              <a:r>
                <a:rPr lang="it-IT" sz="1400" dirty="0" smtClean="0"/>
                <a:t> [</a:t>
              </a:r>
              <a:r>
                <a:rPr lang="it-IT" sz="1400" dirty="0" err="1" smtClean="0"/>
                <a:t>deg</a:t>
              </a:r>
              <a:r>
                <a:rPr lang="it-IT" sz="1400" dirty="0" smtClean="0"/>
                <a:t>]</a:t>
              </a:r>
              <a:endParaRPr lang="it-IT" sz="1400" dirty="0"/>
            </a:p>
          </p:txBody>
        </p:sp>
        <p:grpSp>
          <p:nvGrpSpPr>
            <p:cNvPr id="7" name="Gruppo 16"/>
            <p:cNvGrpSpPr/>
            <p:nvPr/>
          </p:nvGrpSpPr>
          <p:grpSpPr>
            <a:xfrm>
              <a:off x="348505" y="-27384"/>
              <a:ext cx="8639083" cy="4064116"/>
              <a:chOff x="348505" y="-27384"/>
              <a:chExt cx="8639083" cy="4064116"/>
            </a:xfrm>
          </p:grpSpPr>
          <p:grpSp>
            <p:nvGrpSpPr>
              <p:cNvPr id="8" name="Gruppo 1"/>
              <p:cNvGrpSpPr/>
              <p:nvPr/>
            </p:nvGrpSpPr>
            <p:grpSpPr>
              <a:xfrm>
                <a:off x="348505" y="44624"/>
                <a:ext cx="4536504" cy="3861048"/>
                <a:chOff x="107504" y="44624"/>
                <a:chExt cx="4536504" cy="3861048"/>
              </a:xfrm>
            </p:grpSpPr>
            <p:pic>
              <p:nvPicPr>
                <p:cNvPr id="17" name="Immagine 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04" y="72660"/>
                  <a:ext cx="3825224" cy="3789040"/>
                </a:xfrm>
                <a:prstGeom prst="rect">
                  <a:avLst/>
                </a:prstGeom>
              </p:spPr>
            </p:pic>
            <p:pic>
              <p:nvPicPr>
                <p:cNvPr id="18" name="Immagine 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2687" y="44624"/>
                  <a:ext cx="561321" cy="3861048"/>
                </a:xfrm>
                <a:prstGeom prst="rect">
                  <a:avLst/>
                </a:prstGeom>
              </p:spPr>
            </p:pic>
          </p:grpSp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4048" y="116069"/>
                <a:ext cx="3983540" cy="3789603"/>
              </a:xfrm>
              <a:prstGeom prst="rect">
                <a:avLst/>
              </a:prstGeom>
            </p:spPr>
          </p:pic>
          <p:sp>
            <p:nvSpPr>
              <p:cNvPr id="10" name="Rettangolo 9"/>
              <p:cNvSpPr/>
              <p:nvPr/>
            </p:nvSpPr>
            <p:spPr>
              <a:xfrm>
                <a:off x="1979712" y="41565"/>
                <a:ext cx="720080" cy="188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6156176" y="3727828"/>
                <a:ext cx="1944216" cy="1778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1691680" y="3717032"/>
                <a:ext cx="13340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/>
                  <a:t>Longitude</a:t>
                </a:r>
                <a:r>
                  <a:rPr lang="it-IT" sz="1400" dirty="0" smtClean="0"/>
                  <a:t> [</a:t>
                </a:r>
                <a:r>
                  <a:rPr lang="it-IT" sz="1400" dirty="0" err="1" smtClean="0"/>
                  <a:t>deg</a:t>
                </a:r>
                <a:r>
                  <a:rPr lang="it-IT" sz="1400" dirty="0" smtClean="0"/>
                  <a:t>]</a:t>
                </a:r>
                <a:endParaRPr lang="it-IT" sz="1400" dirty="0"/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6732240" y="3728955"/>
                <a:ext cx="1087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GPS </a:t>
                </a:r>
                <a:r>
                  <a:rPr lang="it-IT" sz="1400" dirty="0" err="1" smtClean="0"/>
                  <a:t>stations</a:t>
                </a:r>
                <a:endParaRPr lang="it-IT" sz="1400" dirty="0"/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6512409" y="55747"/>
                <a:ext cx="1231750" cy="188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 rot="16200000">
                <a:off x="4496839" y="1689266"/>
                <a:ext cx="119410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ym typeface="Symbol"/>
                  </a:rPr>
                  <a:t>PWV</a:t>
                </a:r>
                <a:r>
                  <a:rPr lang="it-IT" sz="1400" dirty="0" smtClean="0"/>
                  <a:t> [mm]</a:t>
                </a:r>
                <a:endParaRPr lang="it-IT" sz="1400" dirty="0"/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3635896" y="-27384"/>
                <a:ext cx="21788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30/08/2009 </a:t>
                </a:r>
                <a:r>
                  <a:rPr lang="it-IT" sz="1400" dirty="0" smtClean="0">
                    <a:sym typeface="Wingdings" pitchFamily="2" charset="2"/>
                  </a:rPr>
                  <a:t> 04/10/2009</a:t>
                </a:r>
                <a:endParaRPr lang="it-IT" sz="14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Precipitable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Vapour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9" name="Gruppo 4"/>
          <p:cNvGrpSpPr/>
          <p:nvPr/>
        </p:nvGrpSpPr>
        <p:grpSpPr>
          <a:xfrm>
            <a:off x="11188" y="1669140"/>
            <a:ext cx="9025308" cy="4064116"/>
            <a:chOff x="-36511" y="-27384"/>
            <a:chExt cx="9025308" cy="4064116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00" y="115200"/>
              <a:ext cx="3984797" cy="3790800"/>
            </a:xfrm>
            <a:prstGeom prst="rect">
              <a:avLst/>
            </a:prstGeom>
          </p:spPr>
        </p:pic>
        <p:grpSp>
          <p:nvGrpSpPr>
            <p:cNvPr id="21" name="Gruppo 3"/>
            <p:cNvGrpSpPr/>
            <p:nvPr/>
          </p:nvGrpSpPr>
          <p:grpSpPr>
            <a:xfrm>
              <a:off x="320919" y="44624"/>
              <a:ext cx="4522525" cy="3861048"/>
              <a:chOff x="107504" y="44624"/>
              <a:chExt cx="4522525" cy="3861048"/>
            </a:xfrm>
          </p:grpSpPr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44624"/>
                <a:ext cx="3825224" cy="3809738"/>
              </a:xfrm>
              <a:prstGeom prst="rect">
                <a:avLst/>
              </a:prstGeom>
            </p:spPr>
          </p:pic>
          <p:pic>
            <p:nvPicPr>
              <p:cNvPr id="31" name="Immagine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944" y="44624"/>
                <a:ext cx="562085" cy="3861048"/>
              </a:xfrm>
              <a:prstGeom prst="rect">
                <a:avLst/>
              </a:prstGeom>
            </p:spPr>
          </p:pic>
        </p:grpSp>
        <p:sp>
          <p:nvSpPr>
            <p:cNvPr id="22" name="Rettangolo 21"/>
            <p:cNvSpPr/>
            <p:nvPr/>
          </p:nvSpPr>
          <p:spPr>
            <a:xfrm>
              <a:off x="1835696" y="41565"/>
              <a:ext cx="720080" cy="18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6156176" y="3727828"/>
              <a:ext cx="1944216" cy="177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1691680" y="3717032"/>
              <a:ext cx="1334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/>
                <a:t>Longitude</a:t>
              </a:r>
              <a:r>
                <a:rPr lang="it-IT" sz="1400" dirty="0" smtClean="0"/>
                <a:t> [</a:t>
              </a:r>
              <a:r>
                <a:rPr lang="it-IT" sz="1400" dirty="0" err="1" smtClean="0"/>
                <a:t>deg</a:t>
              </a:r>
              <a:r>
                <a:rPr lang="it-IT" sz="1400" dirty="0" smtClean="0"/>
                <a:t>]</a:t>
              </a:r>
              <a:endParaRPr lang="it-IT" sz="1400" dirty="0"/>
            </a:p>
          </p:txBody>
        </p:sp>
        <p:sp>
          <p:nvSpPr>
            <p:cNvPr id="25" name="CasellaDiTesto 24"/>
            <p:cNvSpPr txBox="1"/>
            <p:nvPr/>
          </p:nvSpPr>
          <p:spPr>
            <a:xfrm rot="16200000">
              <a:off x="-485480" y="1808158"/>
              <a:ext cx="1205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/>
                <a:t>Latitude</a:t>
              </a:r>
              <a:r>
                <a:rPr lang="it-IT" sz="1400" dirty="0" smtClean="0"/>
                <a:t> [</a:t>
              </a:r>
              <a:r>
                <a:rPr lang="it-IT" sz="1400" dirty="0" err="1" smtClean="0"/>
                <a:t>deg</a:t>
              </a:r>
              <a:r>
                <a:rPr lang="it-IT" sz="1400" dirty="0" smtClean="0"/>
                <a:t>]</a:t>
              </a:r>
              <a:endParaRPr lang="it-IT" sz="1400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6732240" y="3728955"/>
              <a:ext cx="1087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GPS </a:t>
              </a:r>
              <a:r>
                <a:rPr lang="it-IT" sz="1400" dirty="0" err="1" smtClean="0"/>
                <a:t>stations</a:t>
              </a:r>
              <a:endParaRPr lang="it-IT" sz="1400" dirty="0"/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6512409" y="55747"/>
              <a:ext cx="1231750" cy="18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 rot="16200000">
              <a:off x="4496839" y="1689266"/>
              <a:ext cx="11941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ym typeface="Symbol"/>
                </a:rPr>
                <a:t>PWV</a:t>
              </a:r>
              <a:r>
                <a:rPr lang="it-IT" sz="1400" dirty="0" smtClean="0"/>
                <a:t> [mm]</a:t>
              </a:r>
              <a:endParaRPr lang="it-IT" sz="1400" dirty="0"/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3635896" y="-27384"/>
              <a:ext cx="2178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04/10/2009 </a:t>
              </a:r>
              <a:r>
                <a:rPr lang="it-IT" sz="1400" dirty="0" smtClean="0">
                  <a:sym typeface="Wingdings" pitchFamily="2" charset="2"/>
                </a:rPr>
                <a:t> 08/11/2009</a:t>
              </a:r>
              <a:endParaRPr lang="it-IT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Precipitable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Vapour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9" name="Gruppo 14"/>
          <p:cNvGrpSpPr/>
          <p:nvPr/>
        </p:nvGrpSpPr>
        <p:grpSpPr>
          <a:xfrm>
            <a:off x="-36511" y="1556792"/>
            <a:ext cx="9025308" cy="4064116"/>
            <a:chOff x="-36511" y="-27384"/>
            <a:chExt cx="9025308" cy="4064116"/>
          </a:xfrm>
        </p:grpSpPr>
        <p:grpSp>
          <p:nvGrpSpPr>
            <p:cNvPr id="20" name="Gruppo 19"/>
            <p:cNvGrpSpPr/>
            <p:nvPr/>
          </p:nvGrpSpPr>
          <p:grpSpPr>
            <a:xfrm>
              <a:off x="-36511" y="41565"/>
              <a:ext cx="9025308" cy="3995167"/>
              <a:chOff x="-36511" y="41565"/>
              <a:chExt cx="9025308" cy="3995167"/>
            </a:xfrm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4000" y="115200"/>
                <a:ext cx="3984797" cy="3790800"/>
              </a:xfrm>
              <a:prstGeom prst="rect">
                <a:avLst/>
              </a:prstGeom>
            </p:spPr>
          </p:pic>
          <p:grpSp>
            <p:nvGrpSpPr>
              <p:cNvPr id="23" name="Gruppo 1"/>
              <p:cNvGrpSpPr/>
              <p:nvPr/>
            </p:nvGrpSpPr>
            <p:grpSpPr>
              <a:xfrm>
                <a:off x="293085" y="62166"/>
                <a:ext cx="4536504" cy="3798882"/>
                <a:chOff x="107504" y="62166"/>
                <a:chExt cx="4536504" cy="3798882"/>
              </a:xfrm>
            </p:grpSpPr>
            <p:pic>
              <p:nvPicPr>
                <p:cNvPr id="31" name="Immagine 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04" y="87516"/>
                  <a:ext cx="3825224" cy="3773532"/>
                </a:xfrm>
                <a:prstGeom prst="rect">
                  <a:avLst/>
                </a:prstGeom>
              </p:spPr>
            </p:pic>
            <p:pic>
              <p:nvPicPr>
                <p:cNvPr id="32" name="Immagine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2390" y="62166"/>
                  <a:ext cx="551618" cy="3798882"/>
                </a:xfrm>
                <a:prstGeom prst="rect">
                  <a:avLst/>
                </a:prstGeom>
              </p:spPr>
            </p:pic>
          </p:grpSp>
          <p:sp>
            <p:nvSpPr>
              <p:cNvPr id="24" name="Rettangolo 5"/>
              <p:cNvSpPr/>
              <p:nvPr/>
            </p:nvSpPr>
            <p:spPr>
              <a:xfrm>
                <a:off x="1835696" y="41565"/>
                <a:ext cx="720080" cy="188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Rettangolo 24"/>
              <p:cNvSpPr/>
              <p:nvPr/>
            </p:nvSpPr>
            <p:spPr>
              <a:xfrm>
                <a:off x="6156176" y="3727828"/>
                <a:ext cx="1944216" cy="1778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1691680" y="3717032"/>
                <a:ext cx="13340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/>
                  <a:t>Longitude</a:t>
                </a:r>
                <a:r>
                  <a:rPr lang="it-IT" sz="1400" dirty="0" smtClean="0"/>
                  <a:t> [</a:t>
                </a:r>
                <a:r>
                  <a:rPr lang="it-IT" sz="1400" dirty="0" err="1" smtClean="0"/>
                  <a:t>deg</a:t>
                </a:r>
                <a:r>
                  <a:rPr lang="it-IT" sz="1400" dirty="0" smtClean="0"/>
                  <a:t>]</a:t>
                </a:r>
                <a:endParaRPr lang="it-IT" sz="1400" dirty="0"/>
              </a:p>
            </p:txBody>
          </p:sp>
          <p:sp>
            <p:nvSpPr>
              <p:cNvPr id="27" name="CasellaDiTesto 26"/>
              <p:cNvSpPr txBox="1"/>
              <p:nvPr/>
            </p:nvSpPr>
            <p:spPr>
              <a:xfrm rot="16200000">
                <a:off x="-485480" y="1808158"/>
                <a:ext cx="12057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/>
                  <a:t>Latitude</a:t>
                </a:r>
                <a:r>
                  <a:rPr lang="it-IT" sz="1400" dirty="0" smtClean="0"/>
                  <a:t> [</a:t>
                </a:r>
                <a:r>
                  <a:rPr lang="it-IT" sz="1400" dirty="0" err="1" smtClean="0"/>
                  <a:t>deg</a:t>
                </a:r>
                <a:r>
                  <a:rPr lang="it-IT" sz="1400" dirty="0" smtClean="0"/>
                  <a:t>]</a:t>
                </a:r>
                <a:endParaRPr lang="it-IT" sz="1400" dirty="0"/>
              </a:p>
            </p:txBody>
          </p:sp>
          <p:sp>
            <p:nvSpPr>
              <p:cNvPr id="28" name="CasellaDiTesto 27"/>
              <p:cNvSpPr txBox="1"/>
              <p:nvPr/>
            </p:nvSpPr>
            <p:spPr>
              <a:xfrm>
                <a:off x="6732240" y="3728955"/>
                <a:ext cx="1087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GPS </a:t>
                </a:r>
                <a:r>
                  <a:rPr lang="it-IT" sz="1400" dirty="0" err="1" smtClean="0"/>
                  <a:t>stations</a:t>
                </a:r>
                <a:endParaRPr lang="it-IT" sz="1400" dirty="0"/>
              </a:p>
            </p:txBody>
          </p:sp>
          <p:sp>
            <p:nvSpPr>
              <p:cNvPr id="29" name="Rettangolo 28"/>
              <p:cNvSpPr/>
              <p:nvPr/>
            </p:nvSpPr>
            <p:spPr>
              <a:xfrm>
                <a:off x="6512409" y="55747"/>
                <a:ext cx="1231750" cy="188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 rot="16200000">
                <a:off x="4496839" y="1689266"/>
                <a:ext cx="119410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ym typeface="Symbol"/>
                  </a:rPr>
                  <a:t>PWV</a:t>
                </a:r>
                <a:r>
                  <a:rPr lang="it-IT" sz="1400" dirty="0" smtClean="0"/>
                  <a:t> [mm]</a:t>
                </a:r>
                <a:endParaRPr lang="it-IT" sz="1400" dirty="0"/>
              </a:p>
            </p:txBody>
          </p:sp>
        </p:grpSp>
        <p:sp>
          <p:nvSpPr>
            <p:cNvPr id="21" name="CasellaDiTesto 20"/>
            <p:cNvSpPr txBox="1"/>
            <p:nvPr/>
          </p:nvSpPr>
          <p:spPr>
            <a:xfrm>
              <a:off x="3635896" y="-27384"/>
              <a:ext cx="2178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12/04/2009 </a:t>
              </a:r>
              <a:r>
                <a:rPr lang="it-IT" sz="1400" dirty="0" smtClean="0">
                  <a:sym typeface="Wingdings" pitchFamily="2" charset="2"/>
                </a:rPr>
                <a:t> 17/05/2009</a:t>
              </a:r>
              <a:endParaRPr lang="it-IT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Precipitable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Vapour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9" name="Gruppo 14"/>
          <p:cNvGrpSpPr/>
          <p:nvPr/>
        </p:nvGrpSpPr>
        <p:grpSpPr>
          <a:xfrm>
            <a:off x="-36511" y="1628800"/>
            <a:ext cx="9053018" cy="4064116"/>
            <a:chOff x="-36511" y="-27384"/>
            <a:chExt cx="9053018" cy="4064116"/>
          </a:xfrm>
        </p:grpSpPr>
        <p:grpSp>
          <p:nvGrpSpPr>
            <p:cNvPr id="20" name="Gruppo 13"/>
            <p:cNvGrpSpPr/>
            <p:nvPr/>
          </p:nvGrpSpPr>
          <p:grpSpPr>
            <a:xfrm>
              <a:off x="-36511" y="41565"/>
              <a:ext cx="9053018" cy="3995167"/>
              <a:chOff x="-36511" y="41565"/>
              <a:chExt cx="9053018" cy="3995167"/>
            </a:xfrm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1710" y="115200"/>
                <a:ext cx="3984797" cy="3790800"/>
              </a:xfrm>
              <a:prstGeom prst="rect">
                <a:avLst/>
              </a:prstGeom>
            </p:spPr>
          </p:pic>
          <p:grpSp>
            <p:nvGrpSpPr>
              <p:cNvPr id="23" name="Gruppo 1"/>
              <p:cNvGrpSpPr/>
              <p:nvPr/>
            </p:nvGrpSpPr>
            <p:grpSpPr>
              <a:xfrm>
                <a:off x="293085" y="55747"/>
                <a:ext cx="4564213" cy="3849600"/>
                <a:chOff x="79795" y="55747"/>
                <a:chExt cx="4564213" cy="3849600"/>
              </a:xfrm>
            </p:grpSpPr>
            <p:pic>
              <p:nvPicPr>
                <p:cNvPr id="31" name="Immagine 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95" y="90623"/>
                  <a:ext cx="3852934" cy="3800868"/>
                </a:xfrm>
                <a:prstGeom prst="rect">
                  <a:avLst/>
                </a:prstGeom>
              </p:spPr>
            </p:pic>
            <p:pic>
              <p:nvPicPr>
                <p:cNvPr id="32" name="Immagine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79751" y="55747"/>
                  <a:ext cx="564257" cy="3849600"/>
                </a:xfrm>
                <a:prstGeom prst="rect">
                  <a:avLst/>
                </a:prstGeom>
              </p:spPr>
            </p:pic>
          </p:grpSp>
          <p:sp>
            <p:nvSpPr>
              <p:cNvPr id="24" name="Rettangolo 5"/>
              <p:cNvSpPr/>
              <p:nvPr/>
            </p:nvSpPr>
            <p:spPr>
              <a:xfrm>
                <a:off x="1835696" y="41565"/>
                <a:ext cx="720080" cy="188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Rettangolo 24"/>
              <p:cNvSpPr/>
              <p:nvPr/>
            </p:nvSpPr>
            <p:spPr>
              <a:xfrm>
                <a:off x="6156176" y="3727828"/>
                <a:ext cx="1944216" cy="1778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CasellaDiTesto 2"/>
              <p:cNvSpPr txBox="1"/>
              <p:nvPr/>
            </p:nvSpPr>
            <p:spPr>
              <a:xfrm>
                <a:off x="1691680" y="3717032"/>
                <a:ext cx="13340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/>
                  <a:t>Longitude</a:t>
                </a:r>
                <a:r>
                  <a:rPr lang="it-IT" sz="1400" dirty="0" smtClean="0"/>
                  <a:t> [</a:t>
                </a:r>
                <a:r>
                  <a:rPr lang="it-IT" sz="1400" dirty="0" err="1" smtClean="0"/>
                  <a:t>deg</a:t>
                </a:r>
                <a:r>
                  <a:rPr lang="it-IT" sz="1400" dirty="0" smtClean="0"/>
                  <a:t>]</a:t>
                </a:r>
                <a:endParaRPr lang="it-IT" sz="1400" dirty="0"/>
              </a:p>
            </p:txBody>
          </p:sp>
          <p:sp>
            <p:nvSpPr>
              <p:cNvPr id="27" name="CasellaDiTesto 26"/>
              <p:cNvSpPr txBox="1"/>
              <p:nvPr/>
            </p:nvSpPr>
            <p:spPr>
              <a:xfrm rot="16200000">
                <a:off x="-485480" y="1808158"/>
                <a:ext cx="12057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 smtClean="0"/>
                  <a:t>Latitude</a:t>
                </a:r>
                <a:r>
                  <a:rPr lang="it-IT" sz="1400" dirty="0" smtClean="0"/>
                  <a:t> [</a:t>
                </a:r>
                <a:r>
                  <a:rPr lang="it-IT" sz="1400" dirty="0" err="1" smtClean="0"/>
                  <a:t>deg</a:t>
                </a:r>
                <a:r>
                  <a:rPr lang="it-IT" sz="1400" dirty="0" smtClean="0"/>
                  <a:t>]</a:t>
                </a:r>
                <a:endParaRPr lang="it-IT" sz="1400" dirty="0"/>
              </a:p>
            </p:txBody>
          </p:sp>
          <p:sp>
            <p:nvSpPr>
              <p:cNvPr id="28" name="CasellaDiTesto 27"/>
              <p:cNvSpPr txBox="1"/>
              <p:nvPr/>
            </p:nvSpPr>
            <p:spPr>
              <a:xfrm>
                <a:off x="6732240" y="3728955"/>
                <a:ext cx="1087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GPS </a:t>
                </a:r>
                <a:r>
                  <a:rPr lang="it-IT" sz="1400" dirty="0" err="1" smtClean="0"/>
                  <a:t>stations</a:t>
                </a:r>
                <a:endParaRPr lang="it-IT" sz="1400" dirty="0"/>
              </a:p>
            </p:txBody>
          </p:sp>
          <p:sp>
            <p:nvSpPr>
              <p:cNvPr id="29" name="Rettangolo 28"/>
              <p:cNvSpPr/>
              <p:nvPr/>
            </p:nvSpPr>
            <p:spPr>
              <a:xfrm>
                <a:off x="6512409" y="55747"/>
                <a:ext cx="1231750" cy="188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 rot="16200000">
                <a:off x="4496839" y="1689266"/>
                <a:ext cx="119410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ym typeface="Symbol"/>
                  </a:rPr>
                  <a:t>PWV</a:t>
                </a:r>
                <a:r>
                  <a:rPr lang="it-IT" sz="1400" dirty="0" smtClean="0"/>
                  <a:t> [mm]</a:t>
                </a:r>
                <a:endParaRPr lang="it-IT" sz="1400" dirty="0"/>
              </a:p>
            </p:txBody>
          </p:sp>
        </p:grpSp>
        <p:sp>
          <p:nvSpPr>
            <p:cNvPr id="21" name="CasellaDiTesto 20"/>
            <p:cNvSpPr txBox="1"/>
            <p:nvPr/>
          </p:nvSpPr>
          <p:spPr>
            <a:xfrm>
              <a:off x="3635896" y="-27384"/>
              <a:ext cx="2178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21/06/2009 </a:t>
              </a:r>
              <a:r>
                <a:rPr lang="it-IT" sz="1400" dirty="0" smtClean="0">
                  <a:sym typeface="Wingdings" pitchFamily="2" charset="2"/>
                </a:rPr>
                <a:t> 26/07/2009</a:t>
              </a:r>
              <a:endParaRPr lang="it-IT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What am I interested in?</a:t>
            </a:r>
            <a:endParaRPr lang="it-IT" sz="2800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54477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2"/>
          <p:cNvSpPr txBox="1"/>
          <p:nvPr/>
        </p:nvSpPr>
        <p:spPr>
          <a:xfrm>
            <a:off x="6084168" y="486916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Linear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features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are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related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transport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moisture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atmosphere?</a:t>
            </a:r>
            <a:endParaRPr lang="pt-P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3" name="Connettore 2 12"/>
          <p:cNvCxnSpPr>
            <a:stCxn id="11" idx="1"/>
          </p:cNvCxnSpPr>
          <p:nvPr/>
        </p:nvCxnSpPr>
        <p:spPr>
          <a:xfrm flipH="1" flipV="1">
            <a:off x="4572000" y="4293096"/>
            <a:ext cx="1512168" cy="9915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>
          <a:xfrm>
            <a:off x="5940152" y="2348880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Laminar or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turbolent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flow ?</a:t>
            </a:r>
            <a:endParaRPr lang="pt-P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5868144" y="3068960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Are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there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frontal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zones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pt-P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5940152" y="364502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Are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isolated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anomalies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related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some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specific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atmospheric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phenomenon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pt-P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2483768" y="112474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High </a:t>
            </a:r>
            <a:r>
              <a:rPr lang="it-IT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resolution</a:t>
            </a:r>
            <a:r>
              <a:rPr lang="it-I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image</a:t>
            </a:r>
            <a:r>
              <a:rPr lang="it-I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it-I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atmosphere</a:t>
            </a:r>
            <a:endParaRPr lang="pt-PT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Precipitable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Vapour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-36511" y="1628800"/>
            <a:ext cx="9025307" cy="4064116"/>
            <a:chOff x="-36511" y="-27384"/>
            <a:chExt cx="9025307" cy="4064116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00" y="115200"/>
              <a:ext cx="3984796" cy="3790800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72" y="30769"/>
              <a:ext cx="3869523" cy="3853857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044" y="41565"/>
              <a:ext cx="563988" cy="3905347"/>
            </a:xfrm>
            <a:prstGeom prst="rect">
              <a:avLst/>
            </a:prstGeom>
          </p:spPr>
        </p:pic>
        <p:sp>
          <p:nvSpPr>
            <p:cNvPr id="23" name="Rettangolo 22"/>
            <p:cNvSpPr/>
            <p:nvPr/>
          </p:nvSpPr>
          <p:spPr>
            <a:xfrm>
              <a:off x="2195736" y="41565"/>
              <a:ext cx="720080" cy="18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6156176" y="3727828"/>
              <a:ext cx="1944216" cy="177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1691680" y="3717032"/>
              <a:ext cx="1334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/>
                <a:t>Longitude</a:t>
              </a:r>
              <a:r>
                <a:rPr lang="it-IT" sz="1400" dirty="0" smtClean="0"/>
                <a:t> [</a:t>
              </a:r>
              <a:r>
                <a:rPr lang="it-IT" sz="1400" dirty="0" err="1" smtClean="0"/>
                <a:t>deg</a:t>
              </a:r>
              <a:r>
                <a:rPr lang="it-IT" sz="1400" dirty="0" smtClean="0"/>
                <a:t>]</a:t>
              </a:r>
              <a:endParaRPr lang="it-IT" sz="1400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 rot="16200000">
              <a:off x="-485480" y="1808158"/>
              <a:ext cx="1205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/>
                <a:t>Latitude</a:t>
              </a:r>
              <a:r>
                <a:rPr lang="it-IT" sz="1400" dirty="0" smtClean="0"/>
                <a:t> [</a:t>
              </a:r>
              <a:r>
                <a:rPr lang="it-IT" sz="1400" dirty="0" err="1" smtClean="0"/>
                <a:t>deg</a:t>
              </a:r>
              <a:r>
                <a:rPr lang="it-IT" sz="1400" dirty="0" smtClean="0"/>
                <a:t>]</a:t>
              </a:r>
              <a:endParaRPr lang="it-IT" sz="1400" dirty="0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6732240" y="3728955"/>
              <a:ext cx="1087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GPS </a:t>
              </a:r>
              <a:r>
                <a:rPr lang="it-IT" sz="1400" dirty="0" err="1" smtClean="0"/>
                <a:t>stations</a:t>
              </a:r>
              <a:endParaRPr lang="it-IT" sz="1400" dirty="0"/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6512409" y="55747"/>
              <a:ext cx="1231750" cy="18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/>
            <p:cNvSpPr txBox="1"/>
            <p:nvPr/>
          </p:nvSpPr>
          <p:spPr>
            <a:xfrm rot="16200000">
              <a:off x="4496839" y="1689266"/>
              <a:ext cx="11941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ym typeface="Symbol"/>
                </a:rPr>
                <a:t>PWV</a:t>
              </a:r>
              <a:r>
                <a:rPr lang="it-IT" sz="1400" dirty="0" smtClean="0"/>
                <a:t> [mm]</a:t>
              </a:r>
              <a:endParaRPr lang="it-IT" sz="1400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3635896" y="-27384"/>
              <a:ext cx="2178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26/07/2009 </a:t>
              </a:r>
              <a:r>
                <a:rPr lang="it-IT" sz="1400" dirty="0" smtClean="0">
                  <a:sym typeface="Wingdings" pitchFamily="2" charset="2"/>
                </a:rPr>
                <a:t> 30/08/2009</a:t>
              </a:r>
              <a:endParaRPr lang="it-IT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can we estimate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absolute PWV?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6" descr="E:\fringe_mateus\assimilation\insa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404"/>
          <a:stretch/>
        </p:blipFill>
        <p:spPr bwMode="auto">
          <a:xfrm>
            <a:off x="107504" y="2708920"/>
            <a:ext cx="2802128" cy="2559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fringe_mateus\assimilation\wrf_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05" r="16386"/>
          <a:stretch/>
        </p:blipFill>
        <p:spPr bwMode="auto">
          <a:xfrm>
            <a:off x="3347864" y="2708920"/>
            <a:ext cx="2634386" cy="2559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E:\fringe_mateus\assimilation\sar_1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6" r="14750"/>
          <a:stretch/>
        </p:blipFill>
        <p:spPr bwMode="auto">
          <a:xfrm>
            <a:off x="6447951" y="2708633"/>
            <a:ext cx="2660553" cy="2560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/>
          <p:cNvSpPr txBox="1"/>
          <p:nvPr/>
        </p:nvSpPr>
        <p:spPr>
          <a:xfrm>
            <a:off x="395536" y="1700808"/>
            <a:ext cx="2442088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Relative</a:t>
            </a:r>
            <a:r>
              <a:rPr lang="pt-PT" dirty="0" smtClean="0"/>
              <a:t> PWV </a:t>
            </a:r>
          </a:p>
          <a:p>
            <a:pPr algn="ctr"/>
            <a:r>
              <a:rPr lang="pt-PT" dirty="0" err="1" smtClean="0"/>
              <a:t>InSAR</a:t>
            </a:r>
            <a:endParaRPr lang="pt-PT" dirty="0" smtClean="0"/>
          </a:p>
          <a:p>
            <a:pPr algn="ctr"/>
            <a:r>
              <a:rPr lang="pt-PT" dirty="0" smtClean="0"/>
              <a:t>17/05/09 – 12/04/09</a:t>
            </a:r>
            <a:endParaRPr lang="pt-PT" dirty="0"/>
          </a:p>
        </p:txBody>
      </p:sp>
      <p:sp>
        <p:nvSpPr>
          <p:cNvPr id="17" name="TextBox 11"/>
          <p:cNvSpPr txBox="1"/>
          <p:nvPr/>
        </p:nvSpPr>
        <p:spPr>
          <a:xfrm>
            <a:off x="3491880" y="1700808"/>
            <a:ext cx="2448272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Absolute</a:t>
            </a:r>
            <a:r>
              <a:rPr lang="pt-PT" dirty="0" smtClean="0"/>
              <a:t> PWV </a:t>
            </a:r>
          </a:p>
          <a:p>
            <a:pPr algn="ctr"/>
            <a:r>
              <a:rPr lang="pt-PT" dirty="0" smtClean="0"/>
              <a:t>WRF </a:t>
            </a:r>
            <a:r>
              <a:rPr lang="pt-PT" dirty="0" err="1" smtClean="0"/>
              <a:t>model</a:t>
            </a:r>
            <a:endParaRPr lang="pt-PT" dirty="0" smtClean="0"/>
          </a:p>
          <a:p>
            <a:pPr algn="ctr"/>
            <a:r>
              <a:rPr lang="pt-PT" dirty="0" smtClean="0"/>
              <a:t>12/04/09</a:t>
            </a:r>
            <a:endParaRPr lang="pt-PT" dirty="0"/>
          </a:p>
        </p:txBody>
      </p:sp>
      <p:sp>
        <p:nvSpPr>
          <p:cNvPr id="18" name="TextBox 12"/>
          <p:cNvSpPr txBox="1"/>
          <p:nvPr/>
        </p:nvSpPr>
        <p:spPr>
          <a:xfrm>
            <a:off x="6588224" y="1839307"/>
            <a:ext cx="2448272" cy="64633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Absolute</a:t>
            </a:r>
            <a:r>
              <a:rPr lang="pt-PT" dirty="0" smtClean="0"/>
              <a:t> PWV </a:t>
            </a:r>
          </a:p>
          <a:p>
            <a:pPr algn="ctr"/>
            <a:r>
              <a:rPr lang="pt-PT" dirty="0" smtClean="0"/>
              <a:t>17/05/09</a:t>
            </a:r>
            <a:endParaRPr lang="pt-PT" dirty="0"/>
          </a:p>
        </p:txBody>
      </p:sp>
      <p:cxnSp>
        <p:nvCxnSpPr>
          <p:cNvPr id="19" name="Straight Connector 5"/>
          <p:cNvCxnSpPr/>
          <p:nvPr/>
        </p:nvCxnSpPr>
        <p:spPr>
          <a:xfrm>
            <a:off x="2915816" y="3980643"/>
            <a:ext cx="360040" cy="0"/>
          </a:xfrm>
          <a:prstGeom prst="line">
            <a:avLst/>
          </a:prstGeom>
          <a:ln w="165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6"/>
          <p:cNvGrpSpPr/>
          <p:nvPr/>
        </p:nvGrpSpPr>
        <p:grpSpPr>
          <a:xfrm>
            <a:off x="6012160" y="3904443"/>
            <a:ext cx="360040" cy="152400"/>
            <a:chOff x="3527884" y="764704"/>
            <a:chExt cx="360040" cy="152400"/>
          </a:xfrm>
        </p:grpSpPr>
        <p:cxnSp>
          <p:nvCxnSpPr>
            <p:cNvPr id="21" name="Straight Connector 15"/>
            <p:cNvCxnSpPr/>
            <p:nvPr/>
          </p:nvCxnSpPr>
          <p:spPr>
            <a:xfrm>
              <a:off x="3527884" y="764704"/>
              <a:ext cx="36004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6"/>
            <p:cNvCxnSpPr/>
            <p:nvPr/>
          </p:nvCxnSpPr>
          <p:spPr>
            <a:xfrm>
              <a:off x="3527884" y="917104"/>
              <a:ext cx="36004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5"/>
          <p:cNvCxnSpPr/>
          <p:nvPr/>
        </p:nvCxnSpPr>
        <p:spPr>
          <a:xfrm flipH="1" flipV="1">
            <a:off x="3087244" y="3807146"/>
            <a:ext cx="8384" cy="344003"/>
          </a:xfrm>
          <a:prstGeom prst="line">
            <a:avLst/>
          </a:prstGeom>
          <a:ln w="165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9513" y="1340768"/>
            <a:ext cx="4794487" cy="4032448"/>
          </a:xfrm>
          <a:prstGeom prst="rect">
            <a:avLst/>
          </a:prstGeom>
        </p:spPr>
      </p:pic>
      <p:pic>
        <p:nvPicPr>
          <p:cNvPr id="3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3" r="1848"/>
          <a:stretch>
            <a:fillRect/>
          </a:stretch>
        </p:blipFill>
        <p:spPr bwMode="auto">
          <a:xfrm>
            <a:off x="179512" y="1390263"/>
            <a:ext cx="3925842" cy="398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7"/>
          <p:cNvGrpSpPr/>
          <p:nvPr/>
        </p:nvGrpSpPr>
        <p:grpSpPr>
          <a:xfrm>
            <a:off x="3563888" y="5517232"/>
            <a:ext cx="1700262" cy="511204"/>
            <a:chOff x="4753114" y="4152024"/>
            <a:chExt cx="1700262" cy="511204"/>
          </a:xfrm>
        </p:grpSpPr>
        <p:sp>
          <p:nvSpPr>
            <p:cNvPr id="5" name="Rectangle 2"/>
            <p:cNvSpPr/>
            <p:nvPr/>
          </p:nvSpPr>
          <p:spPr>
            <a:xfrm>
              <a:off x="4753114" y="4152024"/>
              <a:ext cx="1653764" cy="51120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indent="0" algn="just" eaLnBrk="1">
                <a:spcAft>
                  <a:spcPts val="438"/>
                </a:spcAft>
                <a:buClr>
                  <a:srgbClr val="FFCC66"/>
                </a:buClr>
              </a:pPr>
              <a:endParaRPr lang="en-US" sz="1600" b="1" i="1" baseline="-25000" dirty="0" smtClean="0">
                <a:solidFill>
                  <a:schemeClr val="tx1"/>
                </a:solidFill>
              </a:endParaRPr>
            </a:p>
            <a:p>
              <a:pPr marL="0" indent="0" algn="just" eaLnBrk="1">
                <a:spcAft>
                  <a:spcPts val="438"/>
                </a:spcAft>
                <a:buClr>
                  <a:srgbClr val="FFCC66"/>
                </a:buClr>
              </a:pPr>
              <a:endParaRPr lang="en-US" sz="1600" b="1" i="1" baseline="-25000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6" name="Objeto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660943022"/>
                </p:ext>
              </p:extLst>
            </p:nvPr>
          </p:nvGraphicFramePr>
          <p:xfrm>
            <a:off x="4756339" y="4233905"/>
            <a:ext cx="1697037" cy="379412"/>
          </p:xfrm>
          <a:graphic>
            <a:graphicData uri="http://schemas.openxmlformats.org/presentationml/2006/ole">
              <p:oleObj spid="_x0000_s123914" name="Equazione" r:id="rId5" imgW="927000" imgH="215640" progId="Equation.3">
                <p:embed/>
              </p:oleObj>
            </a:graphicData>
          </a:graphic>
        </p:graphicFrame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GNSS (Global Navigation Satellite System) tomography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1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7"/>
          <p:cNvGrpSpPr/>
          <p:nvPr/>
        </p:nvGrpSpPr>
        <p:grpSpPr>
          <a:xfrm>
            <a:off x="1561312" y="3950472"/>
            <a:ext cx="5972547" cy="1584176"/>
            <a:chOff x="4753114" y="4152024"/>
            <a:chExt cx="1653764" cy="511204"/>
          </a:xfrm>
        </p:grpSpPr>
        <p:sp>
          <p:nvSpPr>
            <p:cNvPr id="5" name="Rectangle 2"/>
            <p:cNvSpPr/>
            <p:nvPr/>
          </p:nvSpPr>
          <p:spPr>
            <a:xfrm>
              <a:off x="4753114" y="4152024"/>
              <a:ext cx="1653764" cy="51120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indent="0" algn="just" eaLnBrk="1">
                <a:spcAft>
                  <a:spcPts val="438"/>
                </a:spcAft>
                <a:buClr>
                  <a:srgbClr val="FFCC66"/>
                </a:buClr>
              </a:pPr>
              <a:endParaRPr lang="en-US" sz="1600" b="1" i="1" baseline="-25000" dirty="0" smtClean="0">
                <a:solidFill>
                  <a:schemeClr val="tx1"/>
                </a:solidFill>
              </a:endParaRPr>
            </a:p>
            <a:p>
              <a:pPr marL="0" indent="0" algn="just" eaLnBrk="1">
                <a:spcAft>
                  <a:spcPts val="438"/>
                </a:spcAft>
                <a:buClr>
                  <a:srgbClr val="FFCC66"/>
                </a:buClr>
              </a:pPr>
              <a:endParaRPr lang="en-US" sz="1600" b="1" i="1" baseline="-25000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6" name="Objeto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4009767085"/>
                </p:ext>
              </p:extLst>
            </p:nvPr>
          </p:nvGraphicFramePr>
          <p:xfrm>
            <a:off x="5499270" y="4234700"/>
            <a:ext cx="209550" cy="379413"/>
          </p:xfrm>
          <a:graphic>
            <a:graphicData uri="http://schemas.openxmlformats.org/presentationml/2006/ole">
              <p:oleObj spid="_x0000_s125977" name="Equazione" r:id="rId3" imgW="114120" imgH="215640" progId="Equation.3">
                <p:embed/>
              </p:oleObj>
            </a:graphicData>
          </a:graphic>
        </p:graphicFrame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GNSS (Global Navigation Satellite System) tomography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66904693"/>
              </p:ext>
            </p:extLst>
          </p:nvPr>
        </p:nvGraphicFramePr>
        <p:xfrm>
          <a:off x="828495" y="1404236"/>
          <a:ext cx="7143750" cy="1058862"/>
        </p:xfrm>
        <a:graphic>
          <a:graphicData uri="http://schemas.openxmlformats.org/presentationml/2006/ole">
            <p:oleObj spid="_x0000_s125978" name="Equazione" r:id="rId4" imgW="2933640" imgH="431640" progId="Equation.3">
              <p:embed/>
            </p:oleObj>
          </a:graphicData>
        </a:graphic>
      </p:graphicFrame>
      <p:sp>
        <p:nvSpPr>
          <p:cNvPr id="12" name="Rettangolo arrotondato 11"/>
          <p:cNvSpPr/>
          <p:nvPr/>
        </p:nvSpPr>
        <p:spPr>
          <a:xfrm>
            <a:off x="628976" y="1214168"/>
            <a:ext cx="7632848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670451" y="2780928"/>
            <a:ext cx="1813317" cy="40011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K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 = 71.6 k mb</a:t>
            </a:r>
            <a:r>
              <a:rPr lang="it-IT" sz="2000" baseline="30000" dirty="0" smtClean="0"/>
              <a:t>-1</a:t>
            </a:r>
            <a:endParaRPr lang="it-IT" sz="2000" baseline="30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3316922"/>
            <a:ext cx="2520242" cy="40011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K</a:t>
            </a:r>
            <a:r>
              <a:rPr lang="it-IT" sz="2000" baseline="-25000" dirty="0"/>
              <a:t>3</a:t>
            </a:r>
            <a:r>
              <a:rPr lang="it-IT" sz="2000" dirty="0" smtClean="0"/>
              <a:t> = 3.747 10</a:t>
            </a:r>
            <a:r>
              <a:rPr lang="it-IT" sz="2000" baseline="30000" dirty="0" smtClean="0"/>
              <a:t>5</a:t>
            </a:r>
            <a:r>
              <a:rPr lang="it-IT" sz="2000" dirty="0" smtClean="0"/>
              <a:t> k</a:t>
            </a:r>
            <a:r>
              <a:rPr lang="it-IT" sz="2000" baseline="30000" dirty="0" smtClean="0"/>
              <a:t>2</a:t>
            </a:r>
            <a:r>
              <a:rPr lang="it-IT" sz="2000" dirty="0" smtClean="0"/>
              <a:t> mb</a:t>
            </a:r>
            <a:r>
              <a:rPr lang="it-IT" sz="2000" baseline="30000" dirty="0" smtClean="0"/>
              <a:t>-1</a:t>
            </a:r>
            <a:endParaRPr lang="it-IT" sz="2000" baseline="300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508104" y="2916812"/>
            <a:ext cx="3367881" cy="7078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Z</a:t>
            </a:r>
            <a:r>
              <a:rPr lang="it-IT" sz="2000" baseline="30000" dirty="0" smtClean="0"/>
              <a:t>-1</a:t>
            </a:r>
            <a:r>
              <a:rPr lang="it-IT" sz="2000" dirty="0" smtClean="0"/>
              <a:t> = </a:t>
            </a:r>
            <a:r>
              <a:rPr lang="it-IT" sz="2000" dirty="0" err="1" smtClean="0"/>
              <a:t>empirical</a:t>
            </a:r>
            <a:r>
              <a:rPr lang="it-IT" sz="2000" dirty="0" smtClean="0"/>
              <a:t> inverse </a:t>
            </a:r>
            <a:r>
              <a:rPr lang="it-IT" sz="2000" dirty="0" err="1" smtClean="0"/>
              <a:t>wet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         </a:t>
            </a:r>
            <a:r>
              <a:rPr lang="it-IT" sz="2000" dirty="0" err="1" smtClean="0"/>
              <a:t>compressibility</a:t>
            </a:r>
            <a:r>
              <a:rPr lang="it-IT" sz="2000" dirty="0" smtClean="0"/>
              <a:t> </a:t>
            </a:r>
            <a:r>
              <a:rPr lang="it-IT" sz="2000" dirty="0" err="1" smtClean="0"/>
              <a:t>factor</a:t>
            </a:r>
            <a:endParaRPr lang="it-IT" sz="2000" baseline="30000" dirty="0"/>
          </a:p>
        </p:txBody>
      </p:sp>
      <p:cxnSp>
        <p:nvCxnSpPr>
          <p:cNvPr id="17" name="Connettore 2 16"/>
          <p:cNvCxnSpPr/>
          <p:nvPr/>
        </p:nvCxnSpPr>
        <p:spPr>
          <a:xfrm>
            <a:off x="4503889" y="2780928"/>
            <a:ext cx="0" cy="10641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-47261" y="4231449"/>
            <a:ext cx="1522917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SWD </a:t>
            </a:r>
          </a:p>
          <a:p>
            <a:pPr algn="ctr"/>
            <a:r>
              <a:rPr lang="it-IT" sz="2000" dirty="0" err="1" smtClean="0"/>
              <a:t>observations</a:t>
            </a:r>
            <a:endParaRPr lang="it-IT" sz="2000" baseline="30000" dirty="0"/>
          </a:p>
        </p:txBody>
      </p:sp>
      <p:cxnSp>
        <p:nvCxnSpPr>
          <p:cNvPr id="21" name="Connettore 2 20"/>
          <p:cNvCxnSpPr/>
          <p:nvPr/>
        </p:nvCxnSpPr>
        <p:spPr>
          <a:xfrm>
            <a:off x="1285339" y="4496926"/>
            <a:ext cx="766381" cy="245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7668344" y="3789040"/>
            <a:ext cx="1315104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err="1"/>
              <a:t>u</a:t>
            </a:r>
            <a:r>
              <a:rPr lang="it-IT" sz="2000" dirty="0" err="1" smtClean="0"/>
              <a:t>nknown</a:t>
            </a:r>
            <a:r>
              <a:rPr lang="it-IT" sz="2000" dirty="0" smtClean="0"/>
              <a:t> </a:t>
            </a:r>
          </a:p>
          <a:p>
            <a:r>
              <a:rPr lang="it-IT" sz="2000" dirty="0" err="1" smtClean="0"/>
              <a:t>refractivity</a:t>
            </a:r>
            <a:endParaRPr lang="it-IT" sz="2000" dirty="0"/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6948264" y="4170242"/>
            <a:ext cx="767045" cy="415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121114" y="5661248"/>
            <a:ext cx="303506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3D </a:t>
            </a:r>
            <a:r>
              <a:rPr lang="it-IT" sz="2000" dirty="0" err="1"/>
              <a:t>t</a:t>
            </a:r>
            <a:r>
              <a:rPr lang="it-IT" sz="2000" dirty="0" err="1" smtClean="0"/>
              <a:t>omographic</a:t>
            </a:r>
            <a:r>
              <a:rPr lang="it-IT" sz="2000" dirty="0" smtClean="0"/>
              <a:t> </a:t>
            </a:r>
            <a:r>
              <a:rPr lang="it-IT" sz="2000" dirty="0" err="1" smtClean="0"/>
              <a:t>grid</a:t>
            </a:r>
            <a:r>
              <a:rPr lang="it-IT" sz="2000" dirty="0" smtClean="0"/>
              <a:t> model</a:t>
            </a:r>
            <a:endParaRPr lang="it-IT" sz="2000" dirty="0"/>
          </a:p>
        </p:txBody>
      </p:sp>
      <p:cxnSp>
        <p:nvCxnSpPr>
          <p:cNvPr id="26" name="Connettore 2 25"/>
          <p:cNvCxnSpPr/>
          <p:nvPr/>
        </p:nvCxnSpPr>
        <p:spPr>
          <a:xfrm flipV="1">
            <a:off x="4572000" y="5229200"/>
            <a:ext cx="77371" cy="423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8" name="Objeto 5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92670329"/>
              </p:ext>
            </p:extLst>
          </p:nvPr>
        </p:nvGraphicFramePr>
        <p:xfrm>
          <a:off x="2206625" y="4124325"/>
          <a:ext cx="4691063" cy="1293813"/>
        </p:xfrm>
        <a:graphic>
          <a:graphicData uri="http://schemas.openxmlformats.org/presentationml/2006/ole">
            <p:oleObj spid="_x0000_s125979" name="Equazione" r:id="rId5" imgW="2565360" imgH="73656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011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GNSS (Global Navigation Satellite System) tomography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6994" y="1268760"/>
            <a:ext cx="8578991" cy="7078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The A </a:t>
            </a:r>
            <a:r>
              <a:rPr lang="it-IT" sz="2000" dirty="0" err="1" smtClean="0"/>
              <a:t>matrix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filled</a:t>
            </a:r>
            <a:r>
              <a:rPr lang="it-IT" sz="2000" dirty="0" smtClean="0"/>
              <a:t> </a:t>
            </a:r>
            <a:r>
              <a:rPr lang="it-IT" sz="2000" dirty="0" err="1" smtClean="0"/>
              <a:t>using</a:t>
            </a:r>
            <a:r>
              <a:rPr lang="it-IT" sz="2000" dirty="0" smtClean="0"/>
              <a:t> a </a:t>
            </a:r>
            <a:r>
              <a:rPr lang="it-IT" sz="2000" dirty="0" err="1" smtClean="0"/>
              <a:t>ray</a:t>
            </a:r>
            <a:r>
              <a:rPr lang="it-IT" sz="2000" dirty="0" smtClean="0"/>
              <a:t> </a:t>
            </a:r>
            <a:r>
              <a:rPr lang="it-IT" sz="2000" dirty="0" err="1" smtClean="0"/>
              <a:t>tracing</a:t>
            </a:r>
            <a:r>
              <a:rPr lang="it-IT" sz="2000" dirty="0" smtClean="0"/>
              <a:t> </a:t>
            </a:r>
            <a:r>
              <a:rPr lang="it-IT" sz="2000" dirty="0" err="1" smtClean="0"/>
              <a:t>algorithm</a:t>
            </a:r>
            <a:r>
              <a:rPr lang="it-IT" sz="2000" dirty="0" smtClean="0"/>
              <a:t> to </a:t>
            </a:r>
            <a:r>
              <a:rPr lang="it-IT" sz="2000" dirty="0" err="1" smtClean="0"/>
              <a:t>measure</a:t>
            </a:r>
            <a:r>
              <a:rPr lang="it-IT" sz="2000" dirty="0" smtClean="0"/>
              <a:t> the sub-</a:t>
            </a:r>
            <a:r>
              <a:rPr lang="it-IT" sz="2000" dirty="0" err="1" smtClean="0"/>
              <a:t>path</a:t>
            </a:r>
            <a:r>
              <a:rPr lang="it-IT" sz="2000" dirty="0" smtClean="0"/>
              <a:t> </a:t>
            </a:r>
            <a:r>
              <a:rPr lang="it-IT" sz="2000" dirty="0" err="1" smtClean="0"/>
              <a:t>distance</a:t>
            </a:r>
            <a:r>
              <a:rPr lang="it-IT" sz="2000" dirty="0" smtClean="0"/>
              <a:t> </a:t>
            </a:r>
            <a:r>
              <a:rPr lang="it-IT" sz="2000" dirty="0" err="1" smtClean="0"/>
              <a:t>travelled</a:t>
            </a:r>
            <a:r>
              <a:rPr lang="it-IT" sz="2000" dirty="0" smtClean="0"/>
              <a:t> by the </a:t>
            </a:r>
            <a:r>
              <a:rPr lang="it-IT" sz="2000" dirty="0" err="1" smtClean="0"/>
              <a:t>total</a:t>
            </a:r>
            <a:r>
              <a:rPr lang="it-IT" sz="2000" dirty="0" smtClean="0"/>
              <a:t> SWD in </a:t>
            </a:r>
            <a:r>
              <a:rPr lang="it-IT" sz="2000" dirty="0" err="1" smtClean="0"/>
              <a:t>each</a:t>
            </a:r>
            <a:r>
              <a:rPr lang="it-IT" sz="2000" dirty="0" smtClean="0"/>
              <a:t> </a:t>
            </a:r>
            <a:r>
              <a:rPr lang="it-IT" sz="2000" dirty="0" err="1" smtClean="0"/>
              <a:t>voxel</a:t>
            </a:r>
            <a:endParaRPr lang="it-IT" sz="2000" baseline="300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286193" y="2204864"/>
            <a:ext cx="8578991" cy="163121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The </a:t>
            </a:r>
            <a:r>
              <a:rPr lang="it-IT" sz="2000" dirty="0" err="1" smtClean="0"/>
              <a:t>main</a:t>
            </a:r>
            <a:r>
              <a:rPr lang="it-IT" sz="2000" dirty="0" smtClean="0"/>
              <a:t> </a:t>
            </a:r>
            <a:r>
              <a:rPr lang="it-IT" sz="2000" dirty="0" err="1" smtClean="0"/>
              <a:t>drawback</a:t>
            </a:r>
            <a:r>
              <a:rPr lang="it-IT" sz="2000" dirty="0" smtClean="0"/>
              <a:t> of GNSS </a:t>
            </a:r>
            <a:r>
              <a:rPr lang="it-IT" sz="2000" dirty="0" err="1" smtClean="0"/>
              <a:t>tomography</a:t>
            </a:r>
            <a:r>
              <a:rPr lang="it-IT" sz="2000" dirty="0"/>
              <a:t> </a:t>
            </a:r>
            <a:r>
              <a:rPr lang="it-IT" sz="2000" dirty="0" err="1" smtClean="0"/>
              <a:t>formulation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its</a:t>
            </a:r>
            <a:r>
              <a:rPr lang="it-IT" sz="2000" dirty="0" smtClean="0"/>
              <a:t> </a:t>
            </a:r>
            <a:r>
              <a:rPr lang="it-IT" sz="2000" dirty="0" err="1" smtClean="0"/>
              <a:t>ill-posedeness</a:t>
            </a:r>
            <a:r>
              <a:rPr lang="it-IT" sz="2000" dirty="0" smtClean="0"/>
              <a:t> </a:t>
            </a:r>
            <a:r>
              <a:rPr lang="it-IT" sz="2000" dirty="0" err="1" smtClean="0"/>
              <a:t>resulting</a:t>
            </a:r>
            <a:r>
              <a:rPr lang="it-IT" sz="2000" dirty="0" smtClean="0"/>
              <a:t> from the sub-</a:t>
            </a:r>
            <a:r>
              <a:rPr lang="it-IT" sz="2000" dirty="0" err="1" smtClean="0"/>
              <a:t>optimal</a:t>
            </a:r>
            <a:r>
              <a:rPr lang="it-IT" sz="2000" dirty="0" smtClean="0"/>
              <a:t> </a:t>
            </a:r>
            <a:r>
              <a:rPr lang="it-IT" sz="2000" dirty="0" err="1" smtClean="0"/>
              <a:t>coverage</a:t>
            </a:r>
            <a:r>
              <a:rPr lang="it-IT" sz="2000" dirty="0" smtClean="0"/>
              <a:t> of the </a:t>
            </a:r>
            <a:r>
              <a:rPr lang="it-IT" sz="2000" dirty="0" err="1" smtClean="0"/>
              <a:t>grid</a:t>
            </a:r>
            <a:r>
              <a:rPr lang="it-IT" sz="2000" dirty="0" smtClean="0"/>
              <a:t> model due to he GPS </a:t>
            </a:r>
            <a:r>
              <a:rPr lang="it-IT" sz="2000" dirty="0" err="1" smtClean="0"/>
              <a:t>geometry</a:t>
            </a:r>
            <a:r>
              <a:rPr lang="it-IT" sz="2000" dirty="0" smtClean="0"/>
              <a:t> </a:t>
            </a:r>
            <a:r>
              <a:rPr lang="it-IT" sz="2000" dirty="0" err="1" smtClean="0"/>
              <a:t>properties</a:t>
            </a:r>
            <a:r>
              <a:rPr lang="it-IT" sz="2000" dirty="0" smtClean="0"/>
              <a:t> </a:t>
            </a:r>
            <a:r>
              <a:rPr lang="it-IT" sz="2000" dirty="0" smtClean="0">
                <a:sym typeface="Wingdings" pitchFamily="2" charset="2"/>
              </a:rPr>
              <a:t> the A </a:t>
            </a:r>
            <a:r>
              <a:rPr lang="it-IT" sz="2000" dirty="0" err="1" smtClean="0">
                <a:sym typeface="Wingdings" pitchFamily="2" charset="2"/>
              </a:rPr>
              <a:t>matrix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is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not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invertible</a:t>
            </a:r>
            <a:r>
              <a:rPr lang="it-IT" sz="2000" dirty="0" smtClean="0">
                <a:sym typeface="Wingdings" pitchFamily="2" charset="2"/>
              </a:rPr>
              <a:t> due the large </a:t>
            </a:r>
            <a:r>
              <a:rPr lang="it-IT" sz="2000" dirty="0" err="1" smtClean="0">
                <a:sym typeface="Wingdings" pitchFamily="2" charset="2"/>
              </a:rPr>
              <a:t>amount</a:t>
            </a:r>
            <a:r>
              <a:rPr lang="it-IT" sz="2000" dirty="0" smtClean="0">
                <a:sym typeface="Wingdings" pitchFamily="2" charset="2"/>
              </a:rPr>
              <a:t> of </a:t>
            </a:r>
            <a:r>
              <a:rPr lang="it-IT" sz="2000" dirty="0" err="1" smtClean="0">
                <a:sym typeface="Wingdings" pitchFamily="2" charset="2"/>
              </a:rPr>
              <a:t>zeros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values</a:t>
            </a:r>
            <a:r>
              <a:rPr lang="it-IT" sz="2000" dirty="0" smtClean="0">
                <a:sym typeface="Wingdings" pitchFamily="2" charset="2"/>
              </a:rPr>
              <a:t> ini </a:t>
            </a:r>
            <a:r>
              <a:rPr lang="it-IT" sz="2000" dirty="0" err="1" smtClean="0">
                <a:sym typeface="Wingdings" pitchFamily="2" charset="2"/>
              </a:rPr>
              <a:t>correspondence</a:t>
            </a:r>
            <a:r>
              <a:rPr lang="it-IT" sz="2000" dirty="0" smtClean="0">
                <a:sym typeface="Wingdings" pitchFamily="2" charset="2"/>
              </a:rPr>
              <a:t> of the </a:t>
            </a:r>
            <a:r>
              <a:rPr lang="it-IT" sz="2000" dirty="0" err="1" smtClean="0">
                <a:sym typeface="Wingdings" pitchFamily="2" charset="2"/>
              </a:rPr>
              <a:t>empty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voxels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mainly</a:t>
            </a:r>
            <a:r>
              <a:rPr lang="it-IT" sz="2000" dirty="0" smtClean="0">
                <a:sym typeface="Wingdings" pitchFamily="2" charset="2"/>
              </a:rPr>
              <a:t> in the </a:t>
            </a:r>
            <a:r>
              <a:rPr lang="it-IT" sz="2000" dirty="0" err="1" smtClean="0">
                <a:sym typeface="Wingdings" pitchFamily="2" charset="2"/>
              </a:rPr>
              <a:t>lowerr</a:t>
            </a:r>
            <a:r>
              <a:rPr lang="it-IT" sz="2000" dirty="0" smtClean="0">
                <a:sym typeface="Wingdings" pitchFamily="2" charset="2"/>
              </a:rPr>
              <a:t> part of the </a:t>
            </a:r>
            <a:r>
              <a:rPr lang="it-IT" sz="2000" dirty="0" err="1" smtClean="0">
                <a:sym typeface="Wingdings" pitchFamily="2" charset="2"/>
              </a:rPr>
              <a:t>tomographic</a:t>
            </a:r>
            <a:r>
              <a:rPr lang="it-IT" sz="2000" dirty="0" smtClean="0">
                <a:sym typeface="Wingdings" pitchFamily="2" charset="2"/>
              </a:rPr>
              <a:t> part of the </a:t>
            </a:r>
            <a:r>
              <a:rPr lang="it-IT" sz="2000" dirty="0" err="1" smtClean="0">
                <a:sym typeface="Wingdings" pitchFamily="2" charset="2"/>
              </a:rPr>
              <a:t>tomographic</a:t>
            </a:r>
            <a:r>
              <a:rPr lang="it-IT" sz="2000" dirty="0" smtClean="0">
                <a:sym typeface="Wingdings" pitchFamily="2" charset="2"/>
              </a:rPr>
              <a:t> model.</a:t>
            </a:r>
            <a:endParaRPr lang="it-IT" sz="2000" baseline="300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86193" y="4077072"/>
            <a:ext cx="8578991" cy="7078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To </a:t>
            </a:r>
            <a:r>
              <a:rPr lang="it-IT" sz="2000" dirty="0" err="1" smtClean="0"/>
              <a:t>overcome</a:t>
            </a:r>
            <a:r>
              <a:rPr lang="it-IT" sz="2000" dirty="0" smtClean="0"/>
              <a:t> </a:t>
            </a:r>
            <a:r>
              <a:rPr lang="it-IT" sz="2000" dirty="0" err="1" smtClean="0"/>
              <a:t>this</a:t>
            </a:r>
            <a:r>
              <a:rPr lang="it-IT" sz="2000" dirty="0" smtClean="0"/>
              <a:t> </a:t>
            </a:r>
            <a:r>
              <a:rPr lang="it-IT" sz="2000" dirty="0" err="1" smtClean="0"/>
              <a:t>problem</a:t>
            </a:r>
            <a:r>
              <a:rPr lang="it-IT" sz="2000" dirty="0" smtClean="0"/>
              <a:t> a set of </a:t>
            </a:r>
            <a:r>
              <a:rPr lang="it-IT" sz="2000" dirty="0" err="1" smtClean="0"/>
              <a:t>constraints</a:t>
            </a:r>
            <a:r>
              <a:rPr lang="it-IT" sz="2000" dirty="0" smtClean="0"/>
              <a:t> or </a:t>
            </a:r>
            <a:r>
              <a:rPr lang="it-IT" sz="2000" dirty="0" err="1" smtClean="0"/>
              <a:t>additional</a:t>
            </a:r>
            <a:r>
              <a:rPr lang="it-IT" sz="2000" dirty="0" smtClean="0"/>
              <a:t> information </a:t>
            </a:r>
            <a:r>
              <a:rPr lang="it-IT" sz="2000" dirty="0" err="1" smtClean="0"/>
              <a:t>concerning</a:t>
            </a:r>
            <a:r>
              <a:rPr lang="it-IT" sz="2000" dirty="0" smtClean="0"/>
              <a:t> the </a:t>
            </a:r>
            <a:r>
              <a:rPr lang="it-IT" sz="2000" dirty="0" err="1" smtClean="0"/>
              <a:t>grid</a:t>
            </a:r>
            <a:r>
              <a:rPr lang="it-IT" sz="2000" dirty="0" smtClean="0"/>
              <a:t> model are </a:t>
            </a:r>
            <a:r>
              <a:rPr lang="it-IT" sz="2000" dirty="0" err="1" smtClean="0"/>
              <a:t>added</a:t>
            </a:r>
            <a:endParaRPr lang="it-IT" sz="2000" baseline="30000" dirty="0"/>
          </a:p>
        </p:txBody>
      </p:sp>
      <p:graphicFrame>
        <p:nvGraphicFramePr>
          <p:cNvPr id="37" name="Objeto 5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24237228"/>
              </p:ext>
            </p:extLst>
          </p:nvPr>
        </p:nvGraphicFramePr>
        <p:xfrm>
          <a:off x="3419872" y="5073997"/>
          <a:ext cx="2162175" cy="803275"/>
        </p:xfrm>
        <a:graphic>
          <a:graphicData uri="http://schemas.openxmlformats.org/presentationml/2006/ole">
            <p:oleObj spid="_x0000_s126988" name="Equazione" r:id="rId3" imgW="1180800" imgH="457200" progId="Equation.3">
              <p:embed/>
            </p:oleObj>
          </a:graphicData>
        </a:graphic>
      </p:graphicFrame>
      <p:sp>
        <p:nvSpPr>
          <p:cNvPr id="2" name="Rettangolo arrotondato 1"/>
          <p:cNvSpPr/>
          <p:nvPr/>
        </p:nvSpPr>
        <p:spPr>
          <a:xfrm>
            <a:off x="3131840" y="5013176"/>
            <a:ext cx="2664296" cy="100811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8678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GNSS (Global Navigation Satellite System) tomography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6994" y="1268760"/>
            <a:ext cx="8578991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Each</a:t>
            </a:r>
            <a:r>
              <a:rPr lang="it-IT" sz="2000" dirty="0" smtClean="0"/>
              <a:t> </a:t>
            </a:r>
            <a:r>
              <a:rPr lang="it-IT" sz="2000" dirty="0" err="1" smtClean="0"/>
              <a:t>row</a:t>
            </a:r>
            <a:r>
              <a:rPr lang="it-IT" sz="2000" dirty="0" smtClean="0"/>
              <a:t> of </a:t>
            </a:r>
            <a:r>
              <a:rPr lang="it-IT" sz="2000" dirty="0" err="1" smtClean="0"/>
              <a:t>matrix</a:t>
            </a:r>
            <a:r>
              <a:rPr lang="it-IT" sz="2000" dirty="0" smtClean="0"/>
              <a:t> B </a:t>
            </a:r>
            <a:r>
              <a:rPr lang="it-IT" sz="2000" dirty="0" err="1" smtClean="0"/>
              <a:t>contains</a:t>
            </a:r>
            <a:r>
              <a:rPr lang="it-IT" sz="2000" dirty="0" smtClean="0"/>
              <a:t> a </a:t>
            </a:r>
            <a:r>
              <a:rPr lang="it-IT" sz="2000" dirty="0" err="1" smtClean="0"/>
              <a:t>constraint</a:t>
            </a:r>
            <a:r>
              <a:rPr lang="it-IT" sz="2000" dirty="0" smtClean="0"/>
              <a:t> </a:t>
            </a:r>
            <a:r>
              <a:rPr lang="it-IT" sz="2000" dirty="0" err="1" smtClean="0"/>
              <a:t>imposed</a:t>
            </a:r>
            <a:r>
              <a:rPr lang="it-IT" sz="2000" dirty="0" smtClean="0"/>
              <a:t> to the </a:t>
            </a:r>
            <a:r>
              <a:rPr lang="it-IT" sz="2000" dirty="0" err="1" smtClean="0"/>
              <a:t>tomographic</a:t>
            </a:r>
            <a:r>
              <a:rPr lang="it-IT" sz="2000" dirty="0" smtClean="0"/>
              <a:t> model</a:t>
            </a:r>
            <a:endParaRPr lang="it-IT" sz="2000" baseline="300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286193" y="1844824"/>
            <a:ext cx="8578991" cy="101566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The </a:t>
            </a:r>
            <a:r>
              <a:rPr lang="it-IT" sz="2000" dirty="0" err="1" smtClean="0"/>
              <a:t>most</a:t>
            </a:r>
            <a:r>
              <a:rPr lang="it-IT" sz="2000" dirty="0" smtClean="0"/>
              <a:t> common </a:t>
            </a:r>
            <a:r>
              <a:rPr lang="it-IT" sz="2000" dirty="0" err="1" smtClean="0"/>
              <a:t>ones</a:t>
            </a:r>
            <a:r>
              <a:rPr lang="it-IT" sz="2000" dirty="0" smtClean="0"/>
              <a:t> are </a:t>
            </a:r>
            <a:r>
              <a:rPr lang="it-IT" sz="2000" dirty="0" err="1" smtClean="0"/>
              <a:t>weighted</a:t>
            </a:r>
            <a:r>
              <a:rPr lang="it-IT" sz="2000" dirty="0" smtClean="0"/>
              <a:t> </a:t>
            </a:r>
            <a:r>
              <a:rPr lang="it-IT" sz="2000" dirty="0" err="1" smtClean="0"/>
              <a:t>averages</a:t>
            </a:r>
            <a:r>
              <a:rPr lang="it-IT" sz="2000" dirty="0" smtClean="0"/>
              <a:t> </a:t>
            </a:r>
            <a:r>
              <a:rPr lang="it-IT" sz="2000" dirty="0" err="1" smtClean="0"/>
              <a:t>using</a:t>
            </a:r>
            <a:r>
              <a:rPr lang="it-IT" sz="2000" dirty="0" smtClean="0"/>
              <a:t> </a:t>
            </a:r>
            <a:r>
              <a:rPr lang="it-IT" sz="2000" dirty="0" err="1" smtClean="0"/>
              <a:t>horizontal</a:t>
            </a:r>
            <a:r>
              <a:rPr lang="it-IT" sz="2000" dirty="0" smtClean="0"/>
              <a:t> and </a:t>
            </a:r>
            <a:r>
              <a:rPr lang="it-IT" sz="2000" dirty="0" err="1" smtClean="0"/>
              <a:t>vertical</a:t>
            </a:r>
            <a:r>
              <a:rPr lang="it-IT" sz="2000" dirty="0" smtClean="0"/>
              <a:t> </a:t>
            </a:r>
            <a:r>
              <a:rPr lang="it-IT" sz="2000" dirty="0" err="1" smtClean="0"/>
              <a:t>smoothing</a:t>
            </a:r>
            <a:r>
              <a:rPr lang="it-IT" sz="2000" dirty="0" smtClean="0"/>
              <a:t> </a:t>
            </a:r>
            <a:r>
              <a:rPr lang="it-IT" sz="2000" dirty="0" err="1" smtClean="0"/>
              <a:t>functions</a:t>
            </a:r>
            <a:r>
              <a:rPr lang="it-IT" sz="2000" dirty="0" smtClean="0"/>
              <a:t> or the inverse </a:t>
            </a:r>
            <a:r>
              <a:rPr lang="it-IT" sz="2000" dirty="0" err="1" smtClean="0"/>
              <a:t>distance</a:t>
            </a:r>
            <a:r>
              <a:rPr lang="it-IT" sz="2000" dirty="0" smtClean="0"/>
              <a:t> from the </a:t>
            </a:r>
            <a:r>
              <a:rPr lang="it-IT" sz="2000" dirty="0" err="1" smtClean="0"/>
              <a:t>neighbors</a:t>
            </a:r>
            <a:r>
              <a:rPr lang="it-IT" sz="2000" dirty="0" smtClean="0"/>
              <a:t> in </a:t>
            </a:r>
            <a:r>
              <a:rPr lang="it-IT" sz="2000" dirty="0" err="1" smtClean="0"/>
              <a:t>each</a:t>
            </a:r>
            <a:r>
              <a:rPr lang="it-IT" sz="2000" dirty="0" smtClean="0"/>
              <a:t> </a:t>
            </a:r>
            <a:r>
              <a:rPr lang="it-IT" sz="2000" dirty="0" err="1" smtClean="0"/>
              <a:t>horizontal</a:t>
            </a:r>
            <a:r>
              <a:rPr lang="it-IT" sz="2000" dirty="0" smtClean="0"/>
              <a:t> </a:t>
            </a:r>
            <a:r>
              <a:rPr lang="it-IT" sz="2000" dirty="0" err="1" smtClean="0"/>
              <a:t>layer</a:t>
            </a:r>
            <a:endParaRPr lang="it-IT" sz="2000" baseline="300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86193" y="3068960"/>
            <a:ext cx="8578991" cy="7078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Another</a:t>
            </a:r>
            <a:r>
              <a:rPr lang="it-IT" sz="2000" dirty="0" smtClean="0"/>
              <a:t> </a:t>
            </a:r>
            <a:r>
              <a:rPr lang="it-IT" sz="2000" dirty="0" err="1" smtClean="0"/>
              <a:t>useful</a:t>
            </a:r>
            <a:r>
              <a:rPr lang="it-IT" sz="2000" dirty="0" smtClean="0"/>
              <a:t> </a:t>
            </a:r>
            <a:r>
              <a:rPr lang="it-IT" sz="2000" dirty="0" err="1" smtClean="0"/>
              <a:t>contraint</a:t>
            </a:r>
            <a:r>
              <a:rPr lang="it-IT" sz="2000" dirty="0" smtClean="0"/>
              <a:t> sets </a:t>
            </a:r>
            <a:r>
              <a:rPr lang="it-IT" sz="2000" dirty="0" err="1" smtClean="0"/>
              <a:t>refractivity</a:t>
            </a:r>
            <a:r>
              <a:rPr lang="it-IT" sz="2000" dirty="0" smtClean="0"/>
              <a:t> </a:t>
            </a:r>
            <a:r>
              <a:rPr lang="it-IT" sz="2000" dirty="0" err="1" smtClean="0"/>
              <a:t>values</a:t>
            </a:r>
            <a:r>
              <a:rPr lang="it-IT" sz="2000" dirty="0" smtClean="0"/>
              <a:t> to zero </a:t>
            </a:r>
            <a:r>
              <a:rPr lang="it-IT" sz="2000" dirty="0" err="1" smtClean="0"/>
              <a:t>above</a:t>
            </a:r>
            <a:r>
              <a:rPr lang="it-IT" sz="2000" dirty="0" smtClean="0"/>
              <a:t> a </a:t>
            </a:r>
            <a:r>
              <a:rPr lang="it-IT" sz="2000" dirty="0" err="1" smtClean="0"/>
              <a:t>given</a:t>
            </a:r>
            <a:r>
              <a:rPr lang="it-IT" sz="2000" dirty="0" smtClean="0"/>
              <a:t> </a:t>
            </a:r>
            <a:r>
              <a:rPr lang="it-IT" sz="2000" dirty="0" err="1" smtClean="0"/>
              <a:t>height</a:t>
            </a:r>
            <a:r>
              <a:rPr lang="it-IT" sz="2000" dirty="0" smtClean="0"/>
              <a:t> of the </a:t>
            </a:r>
            <a:r>
              <a:rPr lang="it-IT" sz="2000" dirty="0" err="1" smtClean="0"/>
              <a:t>troposphere</a:t>
            </a:r>
            <a:r>
              <a:rPr lang="it-IT" sz="2000" dirty="0"/>
              <a:t> </a:t>
            </a:r>
            <a:r>
              <a:rPr lang="it-IT" sz="2000" dirty="0" smtClean="0"/>
              <a:t>or impose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they</a:t>
            </a:r>
            <a:r>
              <a:rPr lang="it-IT" sz="2000" dirty="0" smtClean="0"/>
              <a:t> </a:t>
            </a:r>
            <a:r>
              <a:rPr lang="it-IT" sz="2000" dirty="0" err="1" smtClean="0"/>
              <a:t>follow</a:t>
            </a:r>
            <a:r>
              <a:rPr lang="it-IT" sz="2000" dirty="0" smtClean="0"/>
              <a:t> an </a:t>
            </a:r>
            <a:r>
              <a:rPr lang="it-IT" sz="2000" dirty="0" err="1" smtClean="0"/>
              <a:t>atmospheric</a:t>
            </a:r>
            <a:r>
              <a:rPr lang="it-IT" sz="2000" dirty="0" smtClean="0"/>
              <a:t> standard </a:t>
            </a:r>
            <a:r>
              <a:rPr lang="it-IT" sz="2000" dirty="0" err="1" smtClean="0"/>
              <a:t>profile</a:t>
            </a:r>
            <a:r>
              <a:rPr lang="it-IT" sz="2000" dirty="0"/>
              <a:t>.</a:t>
            </a:r>
            <a:endParaRPr lang="it-IT" sz="2000" baseline="30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84552" y="5045114"/>
            <a:ext cx="715985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Can </a:t>
            </a:r>
            <a:r>
              <a:rPr lang="it-IT" sz="2000" dirty="0" err="1" smtClean="0"/>
              <a:t>we</a:t>
            </a:r>
            <a:r>
              <a:rPr lang="it-IT" sz="2000" dirty="0" smtClean="0"/>
              <a:t> use </a:t>
            </a:r>
            <a:r>
              <a:rPr lang="it-IT" sz="2000" dirty="0" err="1" smtClean="0"/>
              <a:t>meteorological</a:t>
            </a:r>
            <a:r>
              <a:rPr lang="it-IT" sz="2000" dirty="0" smtClean="0"/>
              <a:t> </a:t>
            </a:r>
            <a:r>
              <a:rPr lang="it-IT" sz="2000" dirty="0" err="1" smtClean="0"/>
              <a:t>databases</a:t>
            </a:r>
            <a:r>
              <a:rPr lang="it-IT" sz="2000" dirty="0" smtClean="0"/>
              <a:t> to </a:t>
            </a:r>
            <a:r>
              <a:rPr lang="it-IT" sz="2000" dirty="0" err="1" smtClean="0"/>
              <a:t>properly</a:t>
            </a:r>
            <a:r>
              <a:rPr lang="it-IT" sz="2000" dirty="0" smtClean="0"/>
              <a:t> </a:t>
            </a:r>
            <a:r>
              <a:rPr lang="it-IT" sz="2000" dirty="0" err="1" smtClean="0"/>
              <a:t>fill</a:t>
            </a:r>
            <a:r>
              <a:rPr lang="it-IT" sz="2000" dirty="0" smtClean="0"/>
              <a:t> the A </a:t>
            </a:r>
            <a:r>
              <a:rPr lang="it-IT" sz="2000" dirty="0" err="1" smtClean="0"/>
              <a:t>matrix</a:t>
            </a:r>
            <a:r>
              <a:rPr lang="it-IT" sz="2000" dirty="0" smtClean="0"/>
              <a:t>?</a:t>
            </a:r>
            <a:endParaRPr lang="it-IT" sz="2000" baseline="30000" dirty="0"/>
          </a:p>
        </p:txBody>
      </p:sp>
      <p:sp>
        <p:nvSpPr>
          <p:cNvPr id="3" name="Freccia in giù 2"/>
          <p:cNvSpPr/>
          <p:nvPr/>
        </p:nvSpPr>
        <p:spPr>
          <a:xfrm>
            <a:off x="4499992" y="3933056"/>
            <a:ext cx="288032" cy="896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833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7"/>
          <p:cNvGrpSpPr/>
          <p:nvPr/>
        </p:nvGrpSpPr>
        <p:grpSpPr>
          <a:xfrm>
            <a:off x="1125339" y="2564904"/>
            <a:ext cx="6922299" cy="953520"/>
            <a:chOff x="4753114" y="4152024"/>
            <a:chExt cx="1653764" cy="511204"/>
          </a:xfrm>
        </p:grpSpPr>
        <p:sp>
          <p:nvSpPr>
            <p:cNvPr id="5" name="Rectangle 2"/>
            <p:cNvSpPr/>
            <p:nvPr/>
          </p:nvSpPr>
          <p:spPr>
            <a:xfrm>
              <a:off x="4753114" y="4152024"/>
              <a:ext cx="1653764" cy="51120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indent="0" algn="just" eaLnBrk="1">
                <a:spcAft>
                  <a:spcPts val="438"/>
                </a:spcAft>
                <a:buClr>
                  <a:srgbClr val="FFCC66"/>
                </a:buClr>
              </a:pPr>
              <a:endParaRPr lang="en-US" sz="1600" b="1" i="1" baseline="-25000" dirty="0" smtClean="0">
                <a:solidFill>
                  <a:schemeClr val="tx1"/>
                </a:solidFill>
              </a:endParaRPr>
            </a:p>
            <a:p>
              <a:pPr marL="0" indent="0" algn="just" eaLnBrk="1">
                <a:spcAft>
                  <a:spcPts val="438"/>
                </a:spcAft>
                <a:buClr>
                  <a:srgbClr val="FFCC66"/>
                </a:buClr>
              </a:pPr>
              <a:endParaRPr lang="en-US" sz="1600" b="1" i="1" baseline="-25000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6" name="Objeto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4285245661"/>
                </p:ext>
              </p:extLst>
            </p:nvPr>
          </p:nvGraphicFramePr>
          <p:xfrm>
            <a:off x="5499270" y="4234700"/>
            <a:ext cx="209550" cy="379413"/>
          </p:xfrm>
          <a:graphic>
            <a:graphicData uri="http://schemas.openxmlformats.org/presentationml/2006/ole">
              <p:oleObj spid="_x0000_s128010" name="Equazione" r:id="rId3" imgW="114120" imgH="215640" progId="Equation.3">
                <p:embed/>
              </p:oleObj>
            </a:graphicData>
          </a:graphic>
        </p:graphicFrame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GNSS (Global Navigation Satellite System) tomography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8" name="Objeto 5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14802807"/>
              </p:ext>
            </p:extLst>
          </p:nvPr>
        </p:nvGraphicFramePr>
        <p:xfrm>
          <a:off x="1500188" y="2798344"/>
          <a:ext cx="6105525" cy="490537"/>
        </p:xfrm>
        <a:graphic>
          <a:graphicData uri="http://schemas.openxmlformats.org/presentationml/2006/ole">
            <p:oleObj spid="_x0000_s128011" name="Equazione" r:id="rId4" imgW="3340080" imgH="279360" progId="Equation.3">
              <p:embed/>
            </p:oleObj>
          </a:graphicData>
        </a:graphic>
      </p:graphicFrame>
      <p:sp>
        <p:nvSpPr>
          <p:cNvPr id="24" name="CasellaDiTesto 23"/>
          <p:cNvSpPr txBox="1"/>
          <p:nvPr/>
        </p:nvSpPr>
        <p:spPr>
          <a:xfrm>
            <a:off x="286193" y="1412776"/>
            <a:ext cx="8578991" cy="7078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If</a:t>
            </a:r>
            <a:r>
              <a:rPr lang="it-IT" sz="2000" dirty="0" smtClean="0"/>
              <a:t> a first </a:t>
            </a:r>
            <a:r>
              <a:rPr lang="it-IT" sz="2000" dirty="0" err="1" smtClean="0"/>
              <a:t>guess</a:t>
            </a:r>
            <a:r>
              <a:rPr lang="it-IT" sz="2000" dirty="0" smtClean="0"/>
              <a:t> </a:t>
            </a:r>
            <a:r>
              <a:rPr lang="it-IT" sz="2000" dirty="0" err="1" smtClean="0"/>
              <a:t>solution</a:t>
            </a:r>
            <a:r>
              <a:rPr lang="it-IT" sz="2000" dirty="0" smtClean="0"/>
              <a:t> N</a:t>
            </a:r>
            <a:r>
              <a:rPr lang="it-IT" sz="2000" baseline="-25000" dirty="0" smtClean="0"/>
              <a:t>0</a:t>
            </a:r>
            <a:r>
              <a:rPr lang="it-IT" sz="2000" dirty="0" smtClean="0"/>
              <a:t> of </a:t>
            </a:r>
            <a:r>
              <a:rPr lang="it-IT" sz="2000" dirty="0" err="1" smtClean="0"/>
              <a:t>refractivity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available</a:t>
            </a:r>
            <a:r>
              <a:rPr lang="it-IT" sz="2000" dirty="0" smtClean="0"/>
              <a:t>, a </a:t>
            </a:r>
            <a:r>
              <a:rPr lang="it-IT" sz="2000" dirty="0" err="1" smtClean="0"/>
              <a:t>solution</a:t>
            </a:r>
            <a:r>
              <a:rPr lang="it-IT" sz="2000" dirty="0" smtClean="0"/>
              <a:t> can be </a:t>
            </a:r>
            <a:r>
              <a:rPr lang="it-IT" sz="2000" dirty="0" err="1" smtClean="0"/>
              <a:t>provided</a:t>
            </a:r>
            <a:r>
              <a:rPr lang="it-IT" sz="2000" dirty="0" smtClean="0"/>
              <a:t> by the </a:t>
            </a:r>
            <a:r>
              <a:rPr lang="it-IT" sz="2000" dirty="0" err="1" smtClean="0"/>
              <a:t>damped</a:t>
            </a:r>
            <a:r>
              <a:rPr lang="it-IT" sz="2000" dirty="0" smtClean="0"/>
              <a:t> </a:t>
            </a:r>
            <a:r>
              <a:rPr lang="it-IT" sz="2000" dirty="0" err="1" smtClean="0"/>
              <a:t>least</a:t>
            </a:r>
            <a:r>
              <a:rPr lang="it-IT" sz="2000" dirty="0" smtClean="0"/>
              <a:t> </a:t>
            </a:r>
            <a:r>
              <a:rPr lang="it-IT" sz="2000" dirty="0" err="1" smtClean="0"/>
              <a:t>square</a:t>
            </a:r>
            <a:r>
              <a:rPr lang="it-IT" sz="2000" dirty="0" smtClean="0"/>
              <a:t> </a:t>
            </a:r>
            <a:r>
              <a:rPr lang="it-IT" sz="2000" dirty="0" err="1" smtClean="0"/>
              <a:t>method</a:t>
            </a:r>
            <a:r>
              <a:rPr lang="it-IT" sz="2000" dirty="0" smtClean="0"/>
              <a:t> </a:t>
            </a:r>
            <a:endParaRPr lang="it-IT" sz="2000" baseline="300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611560" y="4077072"/>
            <a:ext cx="5591082" cy="40011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P = </a:t>
            </a:r>
            <a:r>
              <a:rPr lang="it-IT" sz="2000" dirty="0" err="1" smtClean="0"/>
              <a:t>vector</a:t>
            </a:r>
            <a:r>
              <a:rPr lang="it-IT" sz="2000" dirty="0" smtClean="0"/>
              <a:t> with the </a:t>
            </a:r>
            <a:r>
              <a:rPr lang="it-IT" sz="2000" dirty="0" err="1" smtClean="0"/>
              <a:t>weight</a:t>
            </a:r>
            <a:r>
              <a:rPr lang="it-IT" sz="2000" dirty="0" smtClean="0"/>
              <a:t> of </a:t>
            </a:r>
            <a:r>
              <a:rPr lang="it-IT" sz="2000" dirty="0" err="1" smtClean="0"/>
              <a:t>each</a:t>
            </a:r>
            <a:r>
              <a:rPr lang="it-IT" sz="2000" dirty="0" smtClean="0"/>
              <a:t> SWD </a:t>
            </a:r>
            <a:r>
              <a:rPr lang="it-IT" sz="2000" dirty="0" err="1" smtClean="0"/>
              <a:t>observation</a:t>
            </a:r>
            <a:endParaRPr lang="it-IT" sz="2000" baseline="300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23454" y="4613066"/>
            <a:ext cx="5823325" cy="40011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P</a:t>
            </a:r>
            <a:r>
              <a:rPr lang="it-IT" sz="2000" baseline="-25000" dirty="0" smtClean="0"/>
              <a:t>0</a:t>
            </a:r>
            <a:r>
              <a:rPr lang="it-IT" sz="2000" dirty="0" smtClean="0"/>
              <a:t> = </a:t>
            </a:r>
            <a:r>
              <a:rPr lang="it-IT" sz="2000" dirty="0" err="1" smtClean="0"/>
              <a:t>error</a:t>
            </a:r>
            <a:r>
              <a:rPr lang="it-IT" sz="2000" dirty="0" smtClean="0"/>
              <a:t> </a:t>
            </a:r>
            <a:r>
              <a:rPr lang="it-IT" sz="2000" dirty="0" err="1" smtClean="0"/>
              <a:t>covariance</a:t>
            </a:r>
            <a:r>
              <a:rPr lang="it-IT" sz="2000" dirty="0" smtClean="0"/>
              <a:t> </a:t>
            </a:r>
            <a:r>
              <a:rPr lang="it-IT" sz="2000" dirty="0" err="1" smtClean="0"/>
              <a:t>matrix</a:t>
            </a:r>
            <a:r>
              <a:rPr lang="it-IT" sz="2000" dirty="0" smtClean="0"/>
              <a:t> of the </a:t>
            </a:r>
            <a:r>
              <a:rPr lang="it-IT" sz="2000" i="1" dirty="0" smtClean="0"/>
              <a:t>a priori </a:t>
            </a:r>
            <a:r>
              <a:rPr lang="it-IT" sz="2000" dirty="0" err="1" smtClean="0"/>
              <a:t>solution</a:t>
            </a:r>
            <a:r>
              <a:rPr lang="it-IT" sz="2000" dirty="0" smtClean="0"/>
              <a:t> N</a:t>
            </a:r>
            <a:r>
              <a:rPr lang="it-IT" sz="2000" baseline="-25000" dirty="0" smtClean="0"/>
              <a:t>0</a:t>
            </a:r>
            <a:endParaRPr lang="it-IT" sz="2000" baseline="-25000" dirty="0"/>
          </a:p>
        </p:txBody>
      </p:sp>
    </p:spTree>
    <p:extLst>
      <p:ext uri="{BB962C8B-B14F-4D97-AF65-F5344CB8AC3E}">
        <p14:creationId xmlns="" xmlns:p14="http://schemas.microsoft.com/office/powerpoint/2010/main" val="40957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GNSS tomography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agem 20"/>
          <p:cNvPicPr>
            <a:picLocks noChangeAspect="1"/>
          </p:cNvPicPr>
          <p:nvPr/>
        </p:nvPicPr>
        <p:blipFill rotWithShape="1">
          <a:blip r:embed="rId2" cstate="print"/>
          <a:srcRect l="1726" t="2497" r="3344" b="1989"/>
          <a:stretch/>
        </p:blipFill>
        <p:spPr>
          <a:xfrm>
            <a:off x="1547664" y="1340768"/>
            <a:ext cx="5364088" cy="46813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31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GNSS tomography + SAR </a:t>
            </a:r>
            <a:r>
              <a:rPr lang="en-US" sz="2800" b="1" dirty="0" err="1" smtClean="0">
                <a:solidFill>
                  <a:schemeClr val="tx2"/>
                </a:solidFill>
              </a:rPr>
              <a:t>interferometry</a:t>
            </a:r>
            <a:endParaRPr lang="it-IT" sz="2800" dirty="0" smtClean="0"/>
          </a:p>
        </p:txBody>
      </p:sp>
      <p:pic>
        <p:nvPicPr>
          <p:cNvPr id="3" name="Imagem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93" r="32672"/>
          <a:stretch/>
        </p:blipFill>
        <p:spPr bwMode="auto">
          <a:xfrm>
            <a:off x="611560" y="1196752"/>
            <a:ext cx="2623343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231425" name="Object 1"/>
          <p:cNvGraphicFramePr>
            <a:graphicFrameLocks noChangeAspect="1"/>
          </p:cNvGraphicFramePr>
          <p:nvPr/>
        </p:nvGraphicFramePr>
        <p:xfrm>
          <a:off x="611560" y="4869160"/>
          <a:ext cx="2708275" cy="1117600"/>
        </p:xfrm>
        <a:graphic>
          <a:graphicData uri="http://schemas.openxmlformats.org/presentationml/2006/ole">
            <p:oleObj spid="_x0000_s231425" name="Equazione" r:id="rId4" imgW="1650960" imgH="711000" progId="Equation.3">
              <p:embed/>
            </p:oleObj>
          </a:graphicData>
        </a:graphic>
      </p:graphicFrame>
      <p:pic>
        <p:nvPicPr>
          <p:cNvPr id="8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85"/>
          <a:stretch>
            <a:fillRect/>
          </a:stretch>
        </p:blipFill>
        <p:spPr>
          <a:xfrm>
            <a:off x="4067943" y="1772816"/>
            <a:ext cx="4731757" cy="4896544"/>
          </a:xfrm>
          <a:prstGeom prst="rect">
            <a:avLst/>
          </a:prstGeom>
        </p:spPr>
      </p:pic>
      <p:sp>
        <p:nvSpPr>
          <p:cNvPr id="9" name="Retângulo arredondado 17"/>
          <p:cNvSpPr/>
          <p:nvPr/>
        </p:nvSpPr>
        <p:spPr bwMode="auto">
          <a:xfrm>
            <a:off x="3854524" y="1196752"/>
            <a:ext cx="2085628" cy="44446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ea typeface="Microsoft YaHei" charset="-122"/>
              </a:rPr>
              <a:t>Units: g/m</a:t>
            </a:r>
            <a:r>
              <a:rPr lang="en-US" sz="2000" baseline="30000" dirty="0" smtClean="0">
                <a:solidFill>
                  <a:schemeClr val="tx1"/>
                </a:solidFill>
                <a:ea typeface="Microsoft YaHei" charset="-122"/>
              </a:rPr>
              <a:t>3</a:t>
            </a:r>
            <a:endParaRPr lang="en-US" sz="2000" baseline="30000" dirty="0">
              <a:solidFill>
                <a:schemeClr val="tx1"/>
              </a:solidFill>
              <a:ea typeface="Microsoft YaHei" charset="-122"/>
            </a:endParaRPr>
          </a:p>
        </p:txBody>
      </p:sp>
      <p:sp>
        <p:nvSpPr>
          <p:cNvPr id="10" name="Retângulo arredondado 29"/>
          <p:cNvSpPr/>
          <p:nvPr/>
        </p:nvSpPr>
        <p:spPr bwMode="auto">
          <a:xfrm>
            <a:off x="6156176" y="1268760"/>
            <a:ext cx="2376264" cy="32952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ea typeface="Microsoft YaHei" charset="-122"/>
              </a:rPr>
              <a:t>Doy 230 (17/8) 11:30</a:t>
            </a:r>
          </a:p>
          <a:p>
            <a:endParaRPr lang="en-GB" sz="1800" dirty="0">
              <a:solidFill>
                <a:schemeClr val="tx1"/>
              </a:solidFill>
              <a:ea typeface="Microsoft YaHei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0" name="Object 2"/>
          <p:cNvGraphicFramePr>
            <a:graphicFrameLocks noChangeAspect="1"/>
          </p:cNvGraphicFramePr>
          <p:nvPr/>
        </p:nvGraphicFramePr>
        <p:xfrm>
          <a:off x="107504" y="2708920"/>
          <a:ext cx="2794000" cy="1117600"/>
        </p:xfrm>
        <a:graphic>
          <a:graphicData uri="http://schemas.openxmlformats.org/presentationml/2006/ole">
            <p:oleObj spid="_x0000_s124942" name="Equação" r:id="rId3" imgW="1701800" imgH="711200" progId="Equation.3">
              <p:embed/>
            </p:oleObj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GNSS tomography + MODIS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14" r="5944" b="6431"/>
          <a:stretch/>
        </p:blipFill>
        <p:spPr>
          <a:xfrm>
            <a:off x="6119664" y="1196752"/>
            <a:ext cx="3024336" cy="4040675"/>
          </a:xfrm>
          <a:prstGeom prst="rect">
            <a:avLst/>
          </a:prstGeom>
        </p:spPr>
      </p:pic>
      <p:pic>
        <p:nvPicPr>
          <p:cNvPr id="12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51" r="6206" b="5794"/>
          <a:stretch/>
        </p:blipFill>
        <p:spPr>
          <a:xfrm>
            <a:off x="2995804" y="1171756"/>
            <a:ext cx="3016356" cy="4057444"/>
          </a:xfrm>
          <a:prstGeom prst="rect">
            <a:avLst/>
          </a:prstGeom>
        </p:spPr>
      </p:pic>
      <p:sp>
        <p:nvSpPr>
          <p:cNvPr id="13" name="Retângulo arredondado 15"/>
          <p:cNvSpPr/>
          <p:nvPr/>
        </p:nvSpPr>
        <p:spPr bwMode="auto">
          <a:xfrm>
            <a:off x="122545" y="4365104"/>
            <a:ext cx="2793271" cy="1408175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449263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tabLst/>
            </a:pPr>
            <a:r>
              <a:rPr lang="en-US" sz="1600" b="1" dirty="0" smtClean="0">
                <a:solidFill>
                  <a:schemeClr val="tx1"/>
                </a:solidFill>
                <a:ea typeface="Microsoft YaHei" charset="-122"/>
              </a:rPr>
              <a:t>Radiosonde</a:t>
            </a:r>
            <a:r>
              <a:rPr lang="en-US" sz="1600" dirty="0" smtClean="0">
                <a:solidFill>
                  <a:schemeClr val="tx1"/>
                </a:solidFill>
                <a:ea typeface="Microsoft YaHei" charset="-122"/>
              </a:rPr>
              <a:t>: Strong vertical variability </a:t>
            </a:r>
          </a:p>
          <a:p>
            <a:pPr marR="0" defTabSz="449263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tabLst/>
            </a:pPr>
            <a:r>
              <a:rPr lang="en-US" sz="1600" b="1" dirty="0" smtClean="0">
                <a:solidFill>
                  <a:schemeClr val="tx1"/>
                </a:solidFill>
                <a:ea typeface="Microsoft YaHei" charset="-122"/>
              </a:rPr>
              <a:t>Tomography: </a:t>
            </a:r>
            <a:r>
              <a:rPr lang="en-US" sz="1600" dirty="0" smtClean="0">
                <a:solidFill>
                  <a:schemeClr val="tx1"/>
                </a:solidFill>
                <a:ea typeface="Microsoft YaHei" charset="-122"/>
              </a:rPr>
              <a:t>Smoother and smaller vertical variability</a:t>
            </a:r>
          </a:p>
        </p:txBody>
      </p:sp>
    </p:spTree>
    <p:extLst>
      <p:ext uri="{BB962C8B-B14F-4D97-AF65-F5344CB8AC3E}">
        <p14:creationId xmlns="" xmlns:p14="http://schemas.microsoft.com/office/powerpoint/2010/main" val="15031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What am I interested in?</a:t>
            </a:r>
            <a:endParaRPr lang="it-IT" sz="2800" dirty="0" smtClean="0"/>
          </a:p>
        </p:txBody>
      </p:sp>
      <p:pic>
        <p:nvPicPr>
          <p:cNvPr id="9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85"/>
          <a:stretch>
            <a:fillRect/>
          </a:stretch>
        </p:blipFill>
        <p:spPr>
          <a:xfrm>
            <a:off x="323528" y="1412776"/>
            <a:ext cx="4383834" cy="453650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44008" y="1124744"/>
            <a:ext cx="471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3D </a:t>
            </a:r>
            <a:r>
              <a:rPr lang="it-IT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images</a:t>
            </a:r>
            <a:r>
              <a:rPr lang="it-I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it-I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atmospheric</a:t>
            </a:r>
            <a:r>
              <a:rPr lang="it-IT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refractivity</a:t>
            </a:r>
            <a:endParaRPr lang="pt-PT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5148064" y="177281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Can I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identify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retrieve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specific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patterns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?</a:t>
            </a:r>
            <a:endParaRPr lang="pt-P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5148064" y="2924944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Relevance</a:t>
            </a:r>
            <a:endParaRPr lang="pt-PT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5148064" y="3348281"/>
            <a:ext cx="3096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could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better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study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identify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different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types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clouds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endParaRPr lang="it-I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Stratiform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cloud</a:t>
            </a:r>
            <a:endParaRPr lang="it-I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Small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cumulus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clouds</a:t>
            </a:r>
            <a:endParaRPr lang="it-I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Cumulonimbus</a:t>
            </a:r>
            <a:endParaRPr lang="it-I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Ice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clouds</a:t>
            </a:r>
            <a:endParaRPr lang="it-I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5148064" y="535753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Deeper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knowledge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about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atmospheric</a:t>
            </a:r>
            <a:r>
              <a:rPr lang="it-I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dynamics</a:t>
            </a:r>
            <a:endParaRPr lang="it-IT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GNSS tomography: GPS + Galileo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 descr="perfil_cmp_GPS_2_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836712"/>
            <a:ext cx="4139952" cy="3104965"/>
          </a:xfrm>
          <a:prstGeom prst="rect">
            <a:avLst/>
          </a:prstGeom>
        </p:spPr>
      </p:pic>
      <p:pic>
        <p:nvPicPr>
          <p:cNvPr id="9" name="Immagine 8" descr="perfil_cmp_GG_2_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0006" y="836712"/>
            <a:ext cx="4128458" cy="3096344"/>
          </a:xfrm>
          <a:prstGeom prst="rect">
            <a:avLst/>
          </a:prstGeom>
        </p:spPr>
      </p:pic>
      <p:pic>
        <p:nvPicPr>
          <p:cNvPr id="10" name="Immagine 9" descr="Q_tem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55384"/>
            <a:ext cx="9144000" cy="26579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31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Active vs. passive RS images</a:t>
            </a:r>
            <a:endParaRPr lang="it-IT" sz="2800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275390"/>
            <a:ext cx="8532440" cy="445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Active vs. passive RS images</a:t>
            </a:r>
            <a:endParaRPr lang="it-IT" sz="2800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5656" y="1173088"/>
            <a:ext cx="6530469" cy="492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Interaction with atmosphere</a:t>
            </a:r>
            <a:endParaRPr lang="it-IT" sz="2800" dirty="0" smtClean="0"/>
          </a:p>
        </p:txBody>
      </p:sp>
      <p:sp>
        <p:nvSpPr>
          <p:cNvPr id="7" name="TextBox 3"/>
          <p:cNvSpPr txBox="1"/>
          <p:nvPr/>
        </p:nvSpPr>
        <p:spPr>
          <a:xfrm>
            <a:off x="827584" y="5157192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Effect of the atmospheric refraction on </a:t>
            </a:r>
            <a:r>
              <a:rPr lang="en-US" sz="16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microwave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signal propagation in a horizontally stratified atmosphere in which the refractive index decreases with height: delay in the wave propagation</a:t>
            </a:r>
            <a:endParaRPr lang="en-GB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4" descr="GNSS-Troposphere-Tutorial-Jan20106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844824"/>
            <a:ext cx="6343905" cy="2589349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7020272" y="465313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Royal Observatory of Belgium. GNSS Research Group</a:t>
            </a:r>
            <a:endParaRPr lang="en-GB" sz="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Meteorological databases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1268760"/>
            <a:ext cx="8578991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MODIS</a:t>
            </a:r>
            <a:r>
              <a:rPr lang="it-IT" sz="2000" dirty="0" smtClean="0"/>
              <a:t> (</a:t>
            </a:r>
            <a:r>
              <a:rPr lang="it-IT" sz="2000" dirty="0" err="1" smtClean="0"/>
              <a:t>Moderate-Resolution</a:t>
            </a:r>
            <a:r>
              <a:rPr lang="it-IT" sz="2000" dirty="0" smtClean="0"/>
              <a:t> </a:t>
            </a:r>
            <a:r>
              <a:rPr lang="it-IT" sz="2000" dirty="0" err="1" smtClean="0"/>
              <a:t>Imaging</a:t>
            </a:r>
            <a:r>
              <a:rPr lang="it-IT" sz="2000" dirty="0" smtClean="0"/>
              <a:t> </a:t>
            </a:r>
            <a:r>
              <a:rPr lang="it-IT" sz="2000" dirty="0" err="1" smtClean="0"/>
              <a:t>Spectroradiometer</a:t>
            </a:r>
            <a:r>
              <a:rPr lang="it-IT" sz="2000" dirty="0" smtClean="0"/>
              <a:t>)  </a:t>
            </a:r>
            <a:endParaRPr lang="it-IT" sz="2000" baseline="30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3140968"/>
            <a:ext cx="3240360" cy="101566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000" dirty="0" err="1" smtClean="0"/>
              <a:t>spatial</a:t>
            </a:r>
            <a:r>
              <a:rPr lang="it-IT" sz="2000" dirty="0" smtClean="0"/>
              <a:t> </a:t>
            </a:r>
            <a:r>
              <a:rPr lang="it-IT" sz="2000" dirty="0" err="1" smtClean="0"/>
              <a:t>resolution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1x1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000" dirty="0" smtClean="0"/>
              <a:t>1 day-time </a:t>
            </a:r>
            <a:r>
              <a:rPr lang="it-IT" sz="2000" dirty="0" err="1" smtClean="0"/>
              <a:t>acquisition</a:t>
            </a:r>
            <a:endParaRPr lang="it-IT" sz="2000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3419872" y="1844824"/>
            <a:ext cx="2528747" cy="8617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/>
              <a:t>36 </a:t>
            </a:r>
            <a:r>
              <a:rPr lang="it-IT" sz="2000" dirty="0" err="1" smtClean="0"/>
              <a:t>spectral</a:t>
            </a:r>
            <a:r>
              <a:rPr lang="it-IT" sz="2000" dirty="0" smtClean="0"/>
              <a:t> </a:t>
            </a:r>
            <a:r>
              <a:rPr lang="it-IT" sz="2000" dirty="0" err="1" smtClean="0"/>
              <a:t>bands</a:t>
            </a:r>
            <a:endParaRPr lang="it-IT" sz="2000" dirty="0" smtClean="0"/>
          </a:p>
          <a:p>
            <a:r>
              <a:rPr lang="it-IT" sz="2000" dirty="0" smtClean="0"/>
              <a:t>0.4 – 15.0 </a:t>
            </a:r>
            <a:r>
              <a:rPr lang="it-IT" sz="2000" dirty="0" smtClean="0">
                <a:sym typeface="Symbol"/>
              </a:rPr>
              <a:t>m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6084168" y="5013176"/>
            <a:ext cx="0" cy="28803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arredondado 17"/>
          <p:cNvSpPr/>
          <p:nvPr/>
        </p:nvSpPr>
        <p:spPr bwMode="auto">
          <a:xfrm>
            <a:off x="251520" y="4471179"/>
            <a:ext cx="7992888" cy="397981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chemeClr val="tx1"/>
                </a:solidFill>
                <a:ea typeface="Microsoft YaHei" charset="-122"/>
              </a:rPr>
              <a:t>The </a:t>
            </a:r>
            <a:r>
              <a:rPr lang="en-US" sz="1800" b="1" dirty="0" smtClean="0">
                <a:solidFill>
                  <a:schemeClr val="tx1"/>
                </a:solidFill>
                <a:ea typeface="Microsoft YaHei" charset="-122"/>
              </a:rPr>
              <a:t>MODIS PWV product </a:t>
            </a:r>
            <a:r>
              <a:rPr lang="en-US" sz="1800" dirty="0" smtClean="0">
                <a:solidFill>
                  <a:schemeClr val="tx1"/>
                </a:solidFill>
                <a:ea typeface="Microsoft YaHei" charset="-122"/>
              </a:rPr>
              <a:t>represents  the </a:t>
            </a:r>
            <a:r>
              <a:rPr lang="en-US" sz="1800" dirty="0" smtClean="0">
                <a:solidFill>
                  <a:schemeClr val="tx1"/>
                </a:solidFill>
              </a:rPr>
              <a:t>total </a:t>
            </a:r>
            <a:r>
              <a:rPr lang="en-US" sz="1800" dirty="0">
                <a:solidFill>
                  <a:schemeClr val="tx1"/>
                </a:solidFill>
              </a:rPr>
              <a:t>atmospheric column water vapor</a:t>
            </a:r>
            <a:endParaRPr lang="en-GB" sz="1800" dirty="0">
              <a:solidFill>
                <a:schemeClr val="tx1"/>
              </a:solidFill>
              <a:ea typeface="Microsoft YaHei" charset="-122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251521" y="1844824"/>
            <a:ext cx="2664296" cy="7078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Satellite</a:t>
            </a:r>
            <a:r>
              <a:rPr lang="it-IT" sz="2000" b="1" dirty="0" smtClean="0"/>
              <a:t> Terra </a:t>
            </a:r>
            <a:r>
              <a:rPr lang="it-IT" sz="2000" dirty="0" smtClean="0"/>
              <a:t>(1999)</a:t>
            </a:r>
          </a:p>
          <a:p>
            <a:r>
              <a:rPr lang="it-IT" sz="2000" dirty="0" smtClean="0"/>
              <a:t>Satellite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Aqua</a:t>
            </a:r>
            <a:r>
              <a:rPr lang="it-IT" sz="2000" b="1" dirty="0" smtClean="0"/>
              <a:t> </a:t>
            </a:r>
            <a:r>
              <a:rPr lang="it-IT" sz="2000" dirty="0" smtClean="0"/>
              <a:t>(2002)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23528" y="2734321"/>
            <a:ext cx="3240360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MOD05 </a:t>
            </a:r>
            <a:r>
              <a:rPr lang="it-IT" sz="2000" dirty="0" smtClean="0"/>
              <a:t>Terra </a:t>
            </a:r>
            <a:r>
              <a:rPr lang="it-IT" sz="2000" dirty="0" err="1" smtClean="0"/>
              <a:t>product</a:t>
            </a:r>
            <a:endParaRPr lang="it-IT" sz="2000" baseline="300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4211960" y="3140968"/>
            <a:ext cx="3960440" cy="101566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000" dirty="0" err="1" smtClean="0"/>
              <a:t>spatial</a:t>
            </a:r>
            <a:r>
              <a:rPr lang="it-IT" sz="2000" dirty="0" smtClean="0"/>
              <a:t> </a:t>
            </a:r>
            <a:r>
              <a:rPr lang="it-IT" sz="2000" dirty="0" err="1" smtClean="0"/>
              <a:t>resolution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5x5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000" dirty="0" smtClean="0"/>
              <a:t>2 </a:t>
            </a:r>
            <a:r>
              <a:rPr lang="it-IT" sz="2000" dirty="0" err="1" smtClean="0"/>
              <a:t>day</a:t>
            </a:r>
            <a:r>
              <a:rPr lang="it-IT" sz="2000" dirty="0" smtClean="0"/>
              <a:t> and night </a:t>
            </a:r>
            <a:r>
              <a:rPr lang="it-IT" sz="2000" dirty="0" err="1" smtClean="0"/>
              <a:t>acquisitions</a:t>
            </a:r>
            <a:endParaRPr lang="it-IT" sz="2000" dirty="0" smtClean="0"/>
          </a:p>
        </p:txBody>
      </p:sp>
      <p:sp>
        <p:nvSpPr>
          <p:cNvPr id="29" name="CasellaDiTesto 28"/>
          <p:cNvSpPr txBox="1"/>
          <p:nvPr/>
        </p:nvSpPr>
        <p:spPr>
          <a:xfrm>
            <a:off x="4211960" y="2734321"/>
            <a:ext cx="3240360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MOD07 </a:t>
            </a:r>
            <a:r>
              <a:rPr lang="it-IT" sz="2000" dirty="0" smtClean="0"/>
              <a:t>Terra </a:t>
            </a:r>
            <a:r>
              <a:rPr lang="it-IT" sz="2000" dirty="0" err="1" smtClean="0"/>
              <a:t>product</a:t>
            </a:r>
            <a:endParaRPr lang="it-IT" sz="2000" baseline="30000" dirty="0"/>
          </a:p>
        </p:txBody>
      </p:sp>
    </p:spTree>
    <p:extLst>
      <p:ext uri="{BB962C8B-B14F-4D97-AF65-F5344CB8AC3E}">
        <p14:creationId xmlns="" xmlns:p14="http://schemas.microsoft.com/office/powerpoint/2010/main" val="3533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3264822" y="4644592"/>
            <a:ext cx="576064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70382"/>
            <a:ext cx="9144000" cy="90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Meteorological databases 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96994" y="1268760"/>
            <a:ext cx="8578991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AVHRR</a:t>
            </a:r>
            <a:r>
              <a:rPr lang="it-IT" sz="2000" dirty="0" smtClean="0"/>
              <a:t> (</a:t>
            </a:r>
            <a:r>
              <a:rPr lang="it-IT" sz="2000" dirty="0" err="1" smtClean="0"/>
              <a:t>Advaced</a:t>
            </a:r>
            <a:r>
              <a:rPr lang="it-IT" sz="2000" dirty="0" smtClean="0"/>
              <a:t> </a:t>
            </a:r>
            <a:r>
              <a:rPr lang="it-IT" sz="2000" dirty="0" err="1" smtClean="0"/>
              <a:t>Very</a:t>
            </a:r>
            <a:r>
              <a:rPr lang="it-IT" sz="2000" dirty="0" smtClean="0"/>
              <a:t> High </a:t>
            </a:r>
            <a:r>
              <a:rPr lang="it-IT" sz="2000" dirty="0" err="1" smtClean="0"/>
              <a:t>Resolution</a:t>
            </a:r>
            <a:r>
              <a:rPr lang="it-IT" sz="2000" dirty="0" smtClean="0"/>
              <a:t> </a:t>
            </a:r>
            <a:r>
              <a:rPr lang="it-IT" sz="2000" dirty="0" err="1" smtClean="0"/>
              <a:t>Radiometer</a:t>
            </a:r>
            <a:r>
              <a:rPr lang="it-IT" sz="2000" dirty="0" smtClean="0"/>
              <a:t>)  </a:t>
            </a:r>
            <a:endParaRPr lang="it-IT" sz="2000" baseline="30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05022" y="1844824"/>
            <a:ext cx="8578991" cy="147732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000" dirty="0" err="1" smtClean="0"/>
              <a:t>spatial</a:t>
            </a:r>
            <a:r>
              <a:rPr lang="it-IT" sz="2000" dirty="0" smtClean="0"/>
              <a:t> </a:t>
            </a:r>
            <a:r>
              <a:rPr lang="it-IT" sz="2000" dirty="0" err="1" smtClean="0"/>
              <a:t>resolution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1.1x1.1 km at nadir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000" dirty="0" smtClean="0"/>
              <a:t> </a:t>
            </a:r>
            <a:r>
              <a:rPr lang="it-IT" sz="2000" dirty="0" err="1" smtClean="0"/>
              <a:t>ground</a:t>
            </a:r>
            <a:r>
              <a:rPr lang="it-IT" sz="2000" dirty="0" smtClean="0"/>
              <a:t> </a:t>
            </a:r>
            <a:r>
              <a:rPr lang="it-IT" sz="2000" dirty="0" err="1" smtClean="0"/>
              <a:t>swath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about</a:t>
            </a:r>
            <a:r>
              <a:rPr lang="it-IT" sz="2000" dirty="0" smtClean="0"/>
              <a:t> 2000 km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000" dirty="0" smtClean="0"/>
              <a:t> 6-8 </a:t>
            </a:r>
            <a:r>
              <a:rPr lang="it-IT" sz="2000" dirty="0" err="1" smtClean="0"/>
              <a:t>acquisitions</a:t>
            </a:r>
            <a:r>
              <a:rPr lang="it-IT" sz="2000" dirty="0" smtClean="0"/>
              <a:t> per </a:t>
            </a:r>
            <a:r>
              <a:rPr lang="it-IT" sz="2000" dirty="0" err="1" smtClean="0"/>
              <a:t>day</a:t>
            </a:r>
            <a:r>
              <a:rPr lang="it-IT" sz="2000" dirty="0" smtClean="0"/>
              <a:t> (</a:t>
            </a:r>
            <a:r>
              <a:rPr lang="it-IT" sz="2000" dirty="0" err="1" smtClean="0"/>
              <a:t>by</a:t>
            </a:r>
            <a:r>
              <a:rPr lang="it-IT" sz="2000" dirty="0" smtClean="0"/>
              <a:t> </a:t>
            </a:r>
            <a:r>
              <a:rPr lang="it-IT" sz="2000" dirty="0" err="1" smtClean="0"/>
              <a:t>combining</a:t>
            </a:r>
            <a:r>
              <a:rPr lang="it-IT" sz="2000" dirty="0" smtClean="0"/>
              <a:t>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operational</a:t>
            </a:r>
            <a:r>
              <a:rPr lang="it-IT" sz="2000" dirty="0" smtClean="0"/>
              <a:t> </a:t>
            </a:r>
            <a:r>
              <a:rPr lang="it-IT" sz="2000" dirty="0" err="1" smtClean="0"/>
              <a:t>satellites</a:t>
            </a:r>
            <a:r>
              <a:rPr lang="it-IT" sz="2000" dirty="0" smtClean="0"/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15061" y="3501008"/>
            <a:ext cx="2528747" cy="209288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err="1" smtClean="0"/>
              <a:t>Five</a:t>
            </a:r>
            <a:r>
              <a:rPr lang="it-IT" sz="2000" dirty="0" smtClean="0"/>
              <a:t> </a:t>
            </a:r>
            <a:r>
              <a:rPr lang="it-IT" sz="2000" dirty="0" err="1" smtClean="0"/>
              <a:t>channels</a:t>
            </a:r>
            <a:endParaRPr lang="it-IT" sz="2000" dirty="0" smtClean="0"/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C1 </a:t>
            </a:r>
            <a:r>
              <a:rPr lang="it-IT" sz="2000" dirty="0" smtClean="0">
                <a:sym typeface="Wingdings" pitchFamily="2" charset="2"/>
              </a:rPr>
              <a:t> </a:t>
            </a:r>
            <a:r>
              <a:rPr lang="it-IT" sz="2000" dirty="0" smtClean="0"/>
              <a:t>0.58 – 0.68 </a:t>
            </a:r>
            <a:r>
              <a:rPr lang="it-IT" sz="2000" dirty="0" smtClean="0">
                <a:sym typeface="Symbol"/>
              </a:rPr>
              <a:t>m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C2 </a:t>
            </a:r>
            <a:r>
              <a:rPr lang="it-IT" sz="2000" dirty="0" smtClean="0">
                <a:sym typeface="Wingdings" pitchFamily="2" charset="2"/>
              </a:rPr>
              <a:t> </a:t>
            </a:r>
            <a:r>
              <a:rPr lang="it-IT" sz="2000" dirty="0" smtClean="0"/>
              <a:t>0.73 – 1.1 </a:t>
            </a:r>
            <a:r>
              <a:rPr lang="it-IT" sz="2000" dirty="0" smtClean="0">
                <a:sym typeface="Symbol"/>
              </a:rPr>
              <a:t>m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C3 </a:t>
            </a:r>
            <a:r>
              <a:rPr lang="it-IT" sz="2000" dirty="0" smtClean="0">
                <a:sym typeface="Wingdings" pitchFamily="2" charset="2"/>
              </a:rPr>
              <a:t> </a:t>
            </a:r>
            <a:r>
              <a:rPr lang="it-IT" sz="2000" dirty="0" smtClean="0"/>
              <a:t>3.6 – 3.9 </a:t>
            </a:r>
            <a:r>
              <a:rPr lang="it-IT" sz="2000" dirty="0" smtClean="0">
                <a:sym typeface="Symbol"/>
              </a:rPr>
              <a:t>m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C4 </a:t>
            </a:r>
            <a:r>
              <a:rPr lang="it-IT" sz="2000" dirty="0" smtClean="0">
                <a:sym typeface="Wingdings" pitchFamily="2" charset="2"/>
              </a:rPr>
              <a:t> </a:t>
            </a:r>
            <a:r>
              <a:rPr lang="it-IT" sz="2000" dirty="0" smtClean="0"/>
              <a:t>10.3 – 11.3 </a:t>
            </a:r>
            <a:r>
              <a:rPr lang="it-IT" sz="2000" dirty="0" smtClean="0">
                <a:sym typeface="Symbol"/>
              </a:rPr>
              <a:t>m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C5 </a:t>
            </a:r>
            <a:r>
              <a:rPr lang="it-IT" sz="2000" dirty="0" smtClean="0">
                <a:sym typeface="Wingdings" pitchFamily="2" charset="2"/>
              </a:rPr>
              <a:t> </a:t>
            </a:r>
            <a:r>
              <a:rPr lang="it-IT" sz="2000" dirty="0" smtClean="0"/>
              <a:t>11.5 – 12.5 </a:t>
            </a:r>
            <a:r>
              <a:rPr lang="it-IT" sz="2000" dirty="0" smtClean="0">
                <a:sym typeface="Symbol"/>
              </a:rPr>
              <a:t>m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347864" y="3501008"/>
            <a:ext cx="5544616" cy="101566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AVHRR </a:t>
            </a:r>
            <a:r>
              <a:rPr lang="it-IT" sz="2000" dirty="0" err="1" smtClean="0"/>
              <a:t>images</a:t>
            </a:r>
            <a:r>
              <a:rPr lang="it-IT" sz="2000" dirty="0" smtClean="0"/>
              <a:t> can </a:t>
            </a:r>
            <a:r>
              <a:rPr lang="it-IT" sz="2000" dirty="0" err="1" smtClean="0"/>
              <a:t>be</a:t>
            </a:r>
            <a:r>
              <a:rPr lang="it-IT" sz="2000" dirty="0" smtClean="0"/>
              <a:t> </a:t>
            </a:r>
            <a:r>
              <a:rPr lang="it-IT" sz="2000" dirty="0" err="1" smtClean="0"/>
              <a:t>used</a:t>
            </a:r>
            <a:r>
              <a:rPr lang="it-IT" sz="2000" dirty="0" smtClean="0"/>
              <a:t> </a:t>
            </a:r>
            <a:r>
              <a:rPr lang="it-IT" sz="2000" dirty="0" err="1" smtClean="0"/>
              <a:t>to</a:t>
            </a:r>
            <a:r>
              <a:rPr lang="it-IT" sz="2000" dirty="0" smtClean="0"/>
              <a:t> </a:t>
            </a:r>
            <a:r>
              <a:rPr lang="it-IT" sz="2000" dirty="0" err="1" smtClean="0"/>
              <a:t>get</a:t>
            </a:r>
            <a:r>
              <a:rPr lang="it-IT" sz="2000" dirty="0" smtClean="0"/>
              <a:t> </a:t>
            </a:r>
            <a:r>
              <a:rPr lang="it-IT" sz="2000" dirty="0" err="1" smtClean="0"/>
              <a:t>an</a:t>
            </a:r>
            <a:r>
              <a:rPr lang="it-IT" sz="2000" dirty="0" smtClean="0"/>
              <a:t> </a:t>
            </a:r>
            <a:r>
              <a:rPr lang="it-IT" sz="2000" dirty="0" err="1" smtClean="0"/>
              <a:t>overview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the </a:t>
            </a:r>
            <a:r>
              <a:rPr lang="it-IT" sz="2000" dirty="0" err="1" smtClean="0"/>
              <a:t>general</a:t>
            </a:r>
            <a:r>
              <a:rPr lang="it-IT" sz="2000" dirty="0" smtClean="0"/>
              <a:t> </a:t>
            </a:r>
            <a:r>
              <a:rPr lang="it-IT" sz="2000" dirty="0" err="1" smtClean="0"/>
              <a:t>atmospheric</a:t>
            </a:r>
            <a:r>
              <a:rPr lang="it-IT" sz="2000" dirty="0" smtClean="0"/>
              <a:t> situation, the position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frontal</a:t>
            </a:r>
            <a:r>
              <a:rPr lang="it-IT" sz="2000" dirty="0" smtClean="0"/>
              <a:t> </a:t>
            </a:r>
            <a:r>
              <a:rPr lang="it-IT" sz="2000" dirty="0" err="1" smtClean="0"/>
              <a:t>zones</a:t>
            </a:r>
            <a:r>
              <a:rPr lang="it-IT" sz="2000" dirty="0" smtClean="0"/>
              <a:t> and the </a:t>
            </a:r>
            <a:r>
              <a:rPr lang="it-IT" sz="2000" dirty="0" err="1" smtClean="0"/>
              <a:t>type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cloud</a:t>
            </a:r>
            <a:r>
              <a:rPr lang="it-IT" sz="2000" dirty="0" smtClean="0"/>
              <a:t> cover</a:t>
            </a:r>
            <a:endParaRPr lang="it-IT" sz="2000" baseline="30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995936" y="5301208"/>
            <a:ext cx="439248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Cold</a:t>
            </a:r>
            <a:r>
              <a:rPr lang="it-IT" sz="2000" dirty="0" smtClean="0"/>
              <a:t> </a:t>
            </a:r>
            <a:r>
              <a:rPr lang="it-IT" sz="2000" dirty="0" err="1" smtClean="0"/>
              <a:t>cirrus</a:t>
            </a:r>
            <a:r>
              <a:rPr lang="it-IT" sz="2000" dirty="0" smtClean="0"/>
              <a:t>  </a:t>
            </a:r>
            <a:r>
              <a:rPr lang="it-IT" sz="2000" dirty="0" err="1" smtClean="0"/>
              <a:t>clouds</a:t>
            </a:r>
            <a:endParaRPr lang="it-IT" sz="2000" dirty="0" smtClean="0"/>
          </a:p>
          <a:p>
            <a:r>
              <a:rPr lang="it-IT" sz="2000" dirty="0" err="1" smtClean="0"/>
              <a:t>Warmer</a:t>
            </a:r>
            <a:r>
              <a:rPr lang="it-IT" sz="2000" dirty="0" smtClean="0"/>
              <a:t> medium and </a:t>
            </a:r>
            <a:r>
              <a:rPr lang="it-IT" sz="2000" dirty="0" err="1" smtClean="0"/>
              <a:t>lower</a:t>
            </a:r>
            <a:r>
              <a:rPr lang="it-IT" sz="2000" dirty="0" smtClean="0"/>
              <a:t> </a:t>
            </a:r>
            <a:r>
              <a:rPr lang="it-IT" sz="2000" dirty="0" err="1" smtClean="0"/>
              <a:t>level</a:t>
            </a:r>
            <a:r>
              <a:rPr lang="it-IT" sz="2000" dirty="0" smtClean="0"/>
              <a:t> </a:t>
            </a:r>
            <a:r>
              <a:rPr lang="it-IT" sz="2000" dirty="0" err="1" smtClean="0"/>
              <a:t>clouds</a:t>
            </a:r>
            <a:endParaRPr lang="it-IT" sz="2000" dirty="0" smtClean="0"/>
          </a:p>
        </p:txBody>
      </p:sp>
      <p:cxnSp>
        <p:nvCxnSpPr>
          <p:cNvPr id="18" name="Connettore 2 17"/>
          <p:cNvCxnSpPr/>
          <p:nvPr/>
        </p:nvCxnSpPr>
        <p:spPr>
          <a:xfrm>
            <a:off x="6084168" y="5013176"/>
            <a:ext cx="0" cy="28803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347864" y="4717593"/>
            <a:ext cx="554461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Combination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channels</a:t>
            </a:r>
            <a:r>
              <a:rPr lang="it-IT" sz="2000" dirty="0" smtClean="0"/>
              <a:t> 1, 2 and 4</a:t>
            </a:r>
          </a:p>
        </p:txBody>
      </p:sp>
    </p:spTree>
    <p:extLst>
      <p:ext uri="{BB962C8B-B14F-4D97-AF65-F5344CB8AC3E}">
        <p14:creationId xmlns="" xmlns:p14="http://schemas.microsoft.com/office/powerpoint/2010/main" val="3533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1475</Words>
  <Application>Microsoft Office PowerPoint</Application>
  <PresentationFormat>Presentazione su schermo (4:3)</PresentationFormat>
  <Paragraphs>216</Paragraphs>
  <Slides>40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40</vt:i4>
      </vt:variant>
    </vt:vector>
  </HeadingPairs>
  <TitlesOfParts>
    <vt:vector size="44" baseType="lpstr">
      <vt:lpstr>Tema di Office</vt:lpstr>
      <vt:lpstr>Equazione</vt:lpstr>
      <vt:lpstr>Equation</vt:lpstr>
      <vt:lpstr>Equação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Giovanni Nico</dc:creator>
  <cp:lastModifiedBy>nico</cp:lastModifiedBy>
  <cp:revision>191</cp:revision>
  <dcterms:created xsi:type="dcterms:W3CDTF">2015-03-22T15:51:39Z</dcterms:created>
  <dcterms:modified xsi:type="dcterms:W3CDTF">2016-04-15T08:37:20Z</dcterms:modified>
</cp:coreProperties>
</file>