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421" r:id="rId2"/>
    <p:sldId id="511" r:id="rId3"/>
    <p:sldId id="510" r:id="rId4"/>
    <p:sldId id="512" r:id="rId5"/>
    <p:sldId id="515" r:id="rId6"/>
    <p:sldId id="521" r:id="rId7"/>
    <p:sldId id="523" r:id="rId8"/>
    <p:sldId id="524" r:id="rId9"/>
    <p:sldId id="518" r:id="rId10"/>
    <p:sldId id="509" r:id="rId11"/>
  </p:sldIdLst>
  <p:sldSz cx="9144000" cy="6858000" type="screen4x3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1F4FF"/>
    <a:srgbClr val="FFFFF3"/>
    <a:srgbClr val="FFFFCC"/>
    <a:srgbClr val="1C1C1C"/>
    <a:srgbClr val="0033CC"/>
    <a:srgbClr val="0000CC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4" autoAdjust="0"/>
    <p:restoredTop sz="97212" autoAdjust="0"/>
  </p:normalViewPr>
  <p:slideViewPr>
    <p:cSldViewPr>
      <p:cViewPr varScale="1">
        <p:scale>
          <a:sx n="83" d="100"/>
          <a:sy n="83" d="100"/>
        </p:scale>
        <p:origin x="1517" y="82"/>
      </p:cViewPr>
      <p:guideLst>
        <p:guide orient="horz" pos="2160"/>
        <p:guide pos="2880"/>
      </p:guideLst>
    </p:cSldViewPr>
  </p:slideViewPr>
  <p:outlineViewPr>
    <p:cViewPr>
      <p:scale>
        <a:sx n="22" d="100"/>
        <a:sy n="22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20"/>
    </p:cViewPr>
  </p:sorterViewPr>
  <p:notesViewPr>
    <p:cSldViewPr>
      <p:cViewPr varScale="1">
        <p:scale>
          <a:sx n="68" d="100"/>
          <a:sy n="68" d="100"/>
        </p:scale>
        <p:origin x="-1950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275FBC-60AE-492E-AE48-7FEFC0F9D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43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4537DF5-BD6E-43CD-840C-062623B560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5327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91E7DDD-B31B-465D-B3FB-1AF39CCE94DE}" type="slidenum">
              <a:rPr lang="en-GB" altLang="en-US" sz="1300">
                <a:latin typeface="Times New Roman" panose="02020603050405020304" pitchFamily="18" charset="0"/>
              </a:rPr>
              <a:pPr/>
              <a:t>1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462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37DF5-BD6E-43CD-840C-062623B5603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158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83BAC1A-8E60-4DCC-8164-3DB6D236240F}" type="slidenum">
              <a:rPr lang="en-GB" altLang="en-US" sz="1300">
                <a:latin typeface="Times New Roman" panose="02020603050405020304" pitchFamily="18" charset="0"/>
              </a:rPr>
              <a:pPr/>
              <a:t>10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895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rgbClr val="D0ED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CCEC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smtClean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FD210E16-1391-4077-9FC7-299DA4107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814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title here.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51DD6-981F-4E3B-B4E5-B20B6EE63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0146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76213"/>
            <a:ext cx="2160587" cy="6061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6213"/>
            <a:ext cx="6329363" cy="6061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title here.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4AE4D-394B-47C1-A24B-3A321BE2C7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0098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188FA0-DE4E-470D-9B04-65B1961B3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307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title here.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F71EB-3BA5-4ECB-87B5-0EBF47171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4067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141788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628775"/>
            <a:ext cx="4141787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title here.</a:t>
            </a: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FB099-F1F3-456A-B73A-F4A226A72E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8484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title here.</a:t>
            </a: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2494B-F521-46AB-8EAA-1F83315D0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123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title here.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623A1-2487-44B4-A8DC-520655C33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5865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title here.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EC3DA-F6AB-46F5-91ED-75B817CB2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7332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title here.</a:t>
            </a: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3E6D-270A-4E64-8572-6A6F637CC4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743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title here.</a:t>
            </a: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EDBDB-8DDE-4F76-A3C4-FA4EDA319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1150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6213"/>
            <a:ext cx="864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4359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gray">
          <a:xfrm>
            <a:off x="0" y="1341438"/>
            <a:ext cx="1763713" cy="142875"/>
          </a:xfrm>
          <a:prstGeom prst="rect">
            <a:avLst/>
          </a:prstGeom>
          <a:solidFill>
            <a:srgbClr val="D0ED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ltGray">
          <a:xfrm>
            <a:off x="0" y="0"/>
            <a:ext cx="244475" cy="6858000"/>
          </a:xfrm>
          <a:prstGeom prst="rect">
            <a:avLst/>
          </a:prstGeom>
          <a:solidFill>
            <a:srgbClr val="D0ED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30" name="Rectangle 10"/>
          <p:cNvSpPr>
            <a:spLocks noChangeAspect="1" noChangeArrowheads="1"/>
          </p:cNvSpPr>
          <p:nvPr/>
        </p:nvSpPr>
        <p:spPr bwMode="auto">
          <a:xfrm>
            <a:off x="31750" y="215900"/>
            <a:ext cx="182563" cy="182563"/>
          </a:xfrm>
          <a:prstGeom prst="rect">
            <a:avLst/>
          </a:prstGeom>
          <a:solidFill>
            <a:srgbClr val="3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31" name="Rectangle 11"/>
          <p:cNvSpPr>
            <a:spLocks noChangeAspect="1" noChangeArrowheads="1"/>
          </p:cNvSpPr>
          <p:nvPr/>
        </p:nvSpPr>
        <p:spPr bwMode="auto">
          <a:xfrm>
            <a:off x="34925" y="503238"/>
            <a:ext cx="182563" cy="182562"/>
          </a:xfrm>
          <a:prstGeom prst="rect">
            <a:avLst/>
          </a:prstGeom>
          <a:solidFill>
            <a:srgbClr val="3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32" name="Rectangle 12"/>
          <p:cNvSpPr>
            <a:spLocks noChangeAspect="1" noChangeArrowheads="1"/>
          </p:cNvSpPr>
          <p:nvPr/>
        </p:nvSpPr>
        <p:spPr bwMode="auto">
          <a:xfrm>
            <a:off x="34925" y="790575"/>
            <a:ext cx="182563" cy="182563"/>
          </a:xfrm>
          <a:prstGeom prst="rect">
            <a:avLst/>
          </a:prstGeom>
          <a:solidFill>
            <a:srgbClr val="3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33" name="Rectangle 26"/>
          <p:cNvSpPr>
            <a:spLocks noChangeArrowheads="1"/>
          </p:cNvSpPr>
          <p:nvPr userDrawn="1"/>
        </p:nvSpPr>
        <p:spPr bwMode="gray">
          <a:xfrm>
            <a:off x="8459788" y="6597650"/>
            <a:ext cx="684212" cy="144463"/>
          </a:xfrm>
          <a:prstGeom prst="rect">
            <a:avLst/>
          </a:prstGeom>
          <a:solidFill>
            <a:srgbClr val="D0ED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626225"/>
            <a:ext cx="24495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Your title here.</a:t>
            </a:r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27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1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A31C108-8EE5-4414-B95A-ECC9D527D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B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B4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B4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B4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B4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B4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B4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B4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B4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2A5EE"/>
        </a:buClr>
        <a:buSzPct val="70000"/>
        <a:buFont typeface="Wingdings" panose="05000000000000000000" pitchFamily="2" charset="2"/>
        <a:buChar char="n"/>
        <a:defRPr kumimoji="1" sz="2400">
          <a:solidFill>
            <a:srgbClr val="0000B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2A5EE"/>
        </a:buClr>
        <a:buSzPct val="70000"/>
        <a:buFont typeface="Wingdings" panose="05000000000000000000" pitchFamily="2" charset="2"/>
        <a:buChar char="n"/>
        <a:defRPr kumimoji="1" sz="2200">
          <a:solidFill>
            <a:srgbClr val="0000B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2A5EE"/>
        </a:buClr>
        <a:buSzPct val="70000"/>
        <a:buFont typeface="Wingdings" panose="05000000000000000000" pitchFamily="2" charset="2"/>
        <a:buChar char="n"/>
        <a:defRPr kumimoji="1" sz="2000">
          <a:solidFill>
            <a:srgbClr val="0000B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2A5EE"/>
        </a:buClr>
        <a:buSzPct val="70000"/>
        <a:buFont typeface="Wingdings" panose="05000000000000000000" pitchFamily="2" charset="2"/>
        <a:buChar char="n"/>
        <a:defRPr kumimoji="1">
          <a:solidFill>
            <a:srgbClr val="0000B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2A5EE"/>
        </a:buClr>
        <a:buSzPct val="70000"/>
        <a:buFont typeface="Wingdings" panose="05000000000000000000" pitchFamily="2" charset="2"/>
        <a:buChar char="n"/>
        <a:defRPr kumimoji="1" sz="1600">
          <a:solidFill>
            <a:srgbClr val="0000B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12A5EE"/>
        </a:buClr>
        <a:buSzPct val="70000"/>
        <a:buFont typeface="Wingdings" pitchFamily="2" charset="2"/>
        <a:buChar char="n"/>
        <a:defRPr kumimoji="1" sz="1600">
          <a:solidFill>
            <a:srgbClr val="0000B4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12A5EE"/>
        </a:buClr>
        <a:buSzPct val="70000"/>
        <a:buFont typeface="Wingdings" pitchFamily="2" charset="2"/>
        <a:buChar char="n"/>
        <a:defRPr kumimoji="1" sz="1600">
          <a:solidFill>
            <a:srgbClr val="0000B4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12A5EE"/>
        </a:buClr>
        <a:buSzPct val="70000"/>
        <a:buFont typeface="Wingdings" pitchFamily="2" charset="2"/>
        <a:buChar char="n"/>
        <a:defRPr kumimoji="1" sz="1600">
          <a:solidFill>
            <a:srgbClr val="0000B4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12A5EE"/>
        </a:buClr>
        <a:buSzPct val="70000"/>
        <a:buFont typeface="Wingdings" pitchFamily="2" charset="2"/>
        <a:buChar char="n"/>
        <a:defRPr kumimoji="1" sz="1600">
          <a:solidFill>
            <a:srgbClr val="0000B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t.solution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hyperlink" Target="mailto:Blagoj.delipetrev@bitt.solutions" TargetMode="External"/><Relationship Id="rId4" Type="http://schemas.openxmlformats.org/officeDocument/2006/relationships/hyperlink" Target="mailto:blagoj.delipetrev@ugd.edu.m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79.99.60.35/prototyp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layground.tensorflow.org/#activation=tanh&amp;batchSize=10&amp;dataset=spiral&amp;regDataset=reg-plane&amp;learningRate=0.03&amp;regularizationRate=0&amp;noise=0&amp;networkShape=4,2&amp;seed=0.64809&amp;showTestData=false&amp;discretize=true&amp;percTrainData=50&amp;x=true&amp;y=true&amp;xTimesY=false&amp;xSquared=false&amp;ySquared=false&amp;cosX=false&amp;sinX=false&amp;cosY=false&amp;sinY=false&amp;collectStats=false&amp;problem=classification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rgbClr val="0000B4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2200">
                <a:solidFill>
                  <a:srgbClr val="0000B4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rgbClr val="0000B4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>
                <a:solidFill>
                  <a:srgbClr val="0000B4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84F2E355-C256-4435-9CAE-84EE8F20D0FD}" type="slidenum">
              <a:rPr kumimoji="0" lang="en-US" altLang="en-US" sz="1400">
                <a:solidFill>
                  <a:srgbClr val="CCEC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en-US" sz="1400">
              <a:solidFill>
                <a:srgbClr val="CCEC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06" y="4606926"/>
            <a:ext cx="280828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15616" y="116632"/>
            <a:ext cx="7488832" cy="2232248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Cloud computing application for water resources based on open source software and open standards – a prototype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1511300" y="29590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rgbClr val="0000B4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2200">
                <a:solidFill>
                  <a:srgbClr val="0000B4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rgbClr val="0000B4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>
                <a:solidFill>
                  <a:srgbClr val="0000B4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0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1511300" y="29590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rgbClr val="0000B4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2200">
                <a:solidFill>
                  <a:srgbClr val="0000B4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rgbClr val="0000B4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>
                <a:solidFill>
                  <a:srgbClr val="0000B4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0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1511300" y="29590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rgbClr val="0000B4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2200">
                <a:solidFill>
                  <a:srgbClr val="0000B4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rgbClr val="0000B4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>
                <a:solidFill>
                  <a:srgbClr val="0000B4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0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1511300" y="29590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rgbClr val="0000B4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2200">
                <a:solidFill>
                  <a:srgbClr val="0000B4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rgbClr val="0000B4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>
                <a:solidFill>
                  <a:srgbClr val="0000B4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0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9872" y="251969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GB" alt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Blagoj</a:t>
            </a:r>
            <a:r>
              <a:rPr kumimoji="0" lang="en-GB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Delipetrev</a:t>
            </a:r>
            <a:endParaRPr kumimoji="0" lang="en-GB" alt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Faculty of Computer Science</a:t>
            </a:r>
          </a:p>
          <a:p>
            <a:r>
              <a:rPr kumimoji="0" lang="en-GB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University Goce </a:t>
            </a:r>
            <a:r>
              <a:rPr kumimoji="0" lang="en-GB" alt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Delcev</a:t>
            </a:r>
            <a:endParaRPr kumimoji="0" lang="en-GB" alt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Republic of Macedonia</a:t>
            </a:r>
            <a:endParaRPr kumimoji="0" lang="en-GB" alt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05064"/>
            <a:ext cx="2086823" cy="2243336"/>
          </a:xfrm>
          <a:prstGeom prst="rect">
            <a:avLst/>
          </a:prstGeom>
        </p:spPr>
      </p:pic>
      <p:pic>
        <p:nvPicPr>
          <p:cNvPr id="14" name="Picture 13" descr="tu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6879" y="5322890"/>
            <a:ext cx="1610753" cy="663575"/>
          </a:xfrm>
          <a:prstGeom prst="rect">
            <a:avLst/>
          </a:prstGeom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612569" y="6300789"/>
            <a:ext cx="80645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9pPr>
          </a:lstStyle>
          <a:p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BigSkyEarth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meeting14th - 17th April 2016, Brno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rgbClr val="0000B4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2200">
                <a:solidFill>
                  <a:srgbClr val="0000B4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rgbClr val="0000B4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>
                <a:solidFill>
                  <a:srgbClr val="0000B4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A5EE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B4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7455C4AD-9E72-452D-B6B4-B54985ED84E4}" type="slidenum">
              <a:rPr kumimoji="0" lang="en-US" altLang="en-US" sz="11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en-US" sz="11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084" y="2327941"/>
            <a:ext cx="38884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Open for collaboration</a:t>
            </a:r>
          </a:p>
          <a:p>
            <a:pPr algn="ctr"/>
            <a:endParaRPr lang="en-US" sz="24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Cloud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Machine Learning</a:t>
            </a:r>
            <a:endParaRPr lang="en-US" sz="2400" dirty="0" smtClean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IoT</a:t>
            </a:r>
            <a:endParaRPr lang="en-US" sz="2400" dirty="0" smtClean="0">
              <a:solidFill>
                <a:srgbClr val="FF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Big Data</a:t>
            </a:r>
          </a:p>
          <a:p>
            <a:pPr algn="ctr"/>
            <a:endParaRPr lang="en-US" sz="2400" dirty="0" smtClean="0">
              <a:solidFill>
                <a:srgbClr val="FF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algn="ctr"/>
            <a:r>
              <a:rPr lang="en-US" sz="24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BITT Solutions</a:t>
            </a:r>
            <a:endParaRPr lang="en-US" sz="24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algn="ctr"/>
            <a:r>
              <a:rPr lang="en-GB" dirty="0">
                <a:hlinkClick r:id="rId3"/>
              </a:rPr>
              <a:t>http://bitt.solutions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Multiple projects.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2112" y="540099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blagoj.delipetrev@ugd.edu.mk</a:t>
            </a: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Blagoj.delipetrev@bitt.solutions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54" y="2254516"/>
            <a:ext cx="4177077" cy="32256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35896" y="118064"/>
            <a:ext cx="22060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Thanks</a:t>
            </a:r>
            <a:endParaRPr lang="en-US" sz="4800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12569" y="6300789"/>
            <a:ext cx="80645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9pPr>
          </a:lstStyle>
          <a:p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BigSkyEarth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meeting14th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- 17th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April 2016, Brno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altLang="mk-MK" sz="1600" kern="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124735"/>
            <a:ext cx="8519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Cloud is the future. Browser is the new desktop.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It is Machine learning time.</a:t>
            </a:r>
            <a:endParaRPr lang="en-US" sz="2800" dirty="0">
              <a:solidFill>
                <a:srgbClr val="FF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Cloud computing application for water 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resources </a:t>
            </a:r>
            <a:r>
              <a:rPr lang="en-US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Pilars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88FA0-DE4E-470D-9B04-65B1961B3AAE}" type="slidenum">
              <a:rPr lang="en-US" altLang="en-US" sz="1800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2</a:t>
            </a:fld>
            <a:endParaRPr lang="en-US" altLang="en-US" sz="1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2" descr="C:\Users\delip1\Desktop\Konferencii\PhD Conference UNESCO-IHE\needed pictures\cloud-compu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4" y="2635917"/>
            <a:ext cx="4248076" cy="303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2561" y="1514792"/>
            <a:ext cx="8061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Pillars are: Cloud computing, Service Oriented Architecture (</a:t>
            </a:r>
            <a:r>
              <a:rPr lang="en-US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SOA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 and Web GIS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612569" y="6300789"/>
            <a:ext cx="80645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9pPr>
          </a:lstStyle>
          <a:p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BigSkyEarth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meeting14th - 17th April 2016, Brno</a:t>
            </a:r>
          </a:p>
        </p:txBody>
      </p:sp>
      <p:pic>
        <p:nvPicPr>
          <p:cNvPr id="11" name="Picture 4" descr="C:\Users\delip1\Desktop\Konferencii\PhD Conference UNESCO-IHE\needed pictures\3tier_to_so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39" y="1980808"/>
            <a:ext cx="3240973" cy="21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elip1\Desktop\Konferencii\PhD Conference UNESCO-IHE\needed pictures\p7p1-l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75" y="4230955"/>
            <a:ext cx="3850939" cy="229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599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Architecture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88FA0-DE4E-470D-9B04-65B1961B3AAE}" type="slidenum">
              <a:rPr lang="en-US" altLang="en-US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3</a:t>
            </a:fld>
            <a:endParaRPr lang="en-US" alt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 descr="F:\PHD final\Thesis PhD\0 PhD thesis document\figures\chapter 7\7-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8199"/>
            <a:ext cx="8589641" cy="51090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958008" y="1110447"/>
            <a:ext cx="6984776" cy="275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300"/>
              </a:lnSpc>
              <a:spcAft>
                <a:spcPts val="1200"/>
              </a:spcAft>
            </a:pPr>
            <a:r>
              <a:rPr lang="en-US" dirty="0" smtClean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Two Virtual Machines (</a:t>
            </a:r>
            <a:r>
              <a:rPr lang="en-US" dirty="0" err="1" smtClean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VM</a:t>
            </a:r>
            <a:r>
              <a:rPr lang="en-US" dirty="0" smtClean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) and four web services</a:t>
            </a:r>
            <a:endParaRPr lang="en-US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12569" y="6300789"/>
            <a:ext cx="80645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9pPr>
          </a:lstStyle>
          <a:p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BigSkyEarth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meeting14th - 17th April 2016, Brno</a:t>
            </a:r>
          </a:p>
        </p:txBody>
      </p:sp>
    </p:spTree>
    <p:extLst>
      <p:ext uri="{BB962C8B-B14F-4D97-AF65-F5344CB8AC3E}">
        <p14:creationId xmlns:p14="http://schemas.microsoft.com/office/powerpoint/2010/main" val="2679613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Cloud application interface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88FA0-DE4E-470D-9B04-65B1961B3AAE}" type="slidenum">
              <a:rPr lang="en-US" altLang="en-US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4</a:t>
            </a:fld>
            <a:endParaRPr lang="en-US" alt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3554" name="Picture 2" descr="ScreenHunter_29 A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92" y="1546224"/>
            <a:ext cx="832505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12569" y="6300789"/>
            <a:ext cx="80645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9pPr>
          </a:lstStyle>
          <a:p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BigSkyEarth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meeting14th - 17th April 2016, Brno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7955" y="1127432"/>
            <a:ext cx="3313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http://79.99.60.35/prototype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Web service for water resources modeling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88FA0-DE4E-470D-9B04-65B1961B3AAE}" type="slidenum">
              <a:rPr lang="en-US" altLang="en-US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5</a:t>
            </a:fld>
            <a:endParaRPr lang="en-US" alt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78" y="1052736"/>
            <a:ext cx="61905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39750" y="6442854"/>
            <a:ext cx="80645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9pPr>
          </a:lstStyle>
          <a:p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BigSkyEarth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meeting14th - 17th April 2016, Brno</a:t>
            </a:r>
          </a:p>
        </p:txBody>
      </p:sp>
    </p:spTree>
    <p:extLst>
      <p:ext uri="{BB962C8B-B14F-4D97-AF65-F5344CB8AC3E}">
        <p14:creationId xmlns:p14="http://schemas.microsoft.com/office/powerpoint/2010/main" val="740025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Web service for water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resources optimization</a:t>
            </a:r>
            <a:b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(reservoir optimization)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88FA0-DE4E-470D-9B04-65B1961B3AA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Content Placeholder 4" descr="F:\PHD final\Thesis PhD\0 PhD thesis document\figures\chapter 7\7-7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05" y="1305759"/>
            <a:ext cx="7771035" cy="3473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39750" y="6288966"/>
            <a:ext cx="80645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9pPr>
          </a:lstStyle>
          <a:p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BigSkyEarth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meeting14th - 17th April 2016, Brno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7704" y="4795683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Novel reservoir optimization algorithms (coded in Java)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Nested Dynamic programming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Nested Stochastic dynamic programming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Nested Reinforcement learning</a:t>
            </a:r>
          </a:p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Multi-objective optimization algorithms </a:t>
            </a:r>
          </a:p>
        </p:txBody>
      </p:sp>
    </p:spTree>
    <p:extLst>
      <p:ext uri="{BB962C8B-B14F-4D97-AF65-F5344CB8AC3E}">
        <p14:creationId xmlns:p14="http://schemas.microsoft.com/office/powerpoint/2010/main" val="2267754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algorithm and machine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Developing optimization algorithms</a:t>
            </a:r>
          </a:p>
          <a:p>
            <a:r>
              <a:rPr lang="en-US" sz="1400" dirty="0">
                <a:cs typeface="Arial" panose="020B0604020202020204" pitchFamily="34" charset="0"/>
              </a:rPr>
              <a:t>How to enhance </a:t>
            </a:r>
            <a:r>
              <a:rPr lang="en-US" sz="1400" dirty="0" smtClean="0">
                <a:cs typeface="Arial" panose="020B0604020202020204" pitchFamily="34" charset="0"/>
              </a:rPr>
              <a:t>DP/SDP/RL </a:t>
            </a:r>
            <a:r>
              <a:rPr lang="en-US" sz="1400" dirty="0">
                <a:cs typeface="Arial" panose="020B0604020202020204" pitchFamily="34" charset="0"/>
              </a:rPr>
              <a:t>algorithm and develop new algorithm (methodology) that is flexible with  including  additional objectives </a:t>
            </a:r>
            <a:r>
              <a:rPr lang="en-US" sz="1400" dirty="0" smtClean="0">
                <a:cs typeface="Arial" panose="020B0604020202020204" pitchFamily="34" charset="0"/>
              </a:rPr>
              <a:t>(</a:t>
            </a:r>
            <a:r>
              <a:rPr lang="en-US" sz="1400" i="1" dirty="0" smtClean="0">
                <a:cs typeface="Arial" panose="020B0604020202020204" pitchFamily="34" charset="0"/>
              </a:rPr>
              <a:t>like </a:t>
            </a:r>
            <a:r>
              <a:rPr lang="en-US" sz="1400" i="1" dirty="0">
                <a:cs typeface="Arial" panose="020B0604020202020204" pitchFamily="34" charset="0"/>
              </a:rPr>
              <a:t>cities water demand, agriculture water demand, ecology water demand, hydro power production and </a:t>
            </a:r>
            <a:r>
              <a:rPr lang="en-US" sz="1400" i="1" dirty="0" err="1" smtClean="0">
                <a:cs typeface="Arial" panose="020B0604020202020204" pitchFamily="34" charset="0"/>
              </a:rPr>
              <a:t>etc</a:t>
            </a:r>
            <a:r>
              <a:rPr lang="en-US" sz="1400" dirty="0">
                <a:cs typeface="Arial" panose="020B0604020202020204" pitchFamily="34" charset="0"/>
              </a:rPr>
              <a:t>)</a:t>
            </a:r>
            <a:r>
              <a:rPr lang="en-US" sz="1400" dirty="0" smtClean="0">
                <a:cs typeface="Arial" panose="020B0604020202020204" pitchFamily="34" charset="0"/>
              </a:rPr>
              <a:t>, </a:t>
            </a:r>
            <a:r>
              <a:rPr lang="en-US" sz="1400" dirty="0">
                <a:cs typeface="Arial" panose="020B0604020202020204" pitchFamily="34" charset="0"/>
              </a:rPr>
              <a:t>alleviate as much as possible the curse of dimensionality and computational cost?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88FA0-DE4E-470D-9B04-65B1961B3AA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39750" y="6288966"/>
            <a:ext cx="80645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9pPr>
          </a:lstStyle>
          <a:p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BigSkyEarth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meeting14th - 17th April 2016, Brno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58491"/>
              </p:ext>
            </p:extLst>
          </p:nvPr>
        </p:nvGraphicFramePr>
        <p:xfrm>
          <a:off x="4860032" y="3140968"/>
          <a:ext cx="3013710" cy="2847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Visio" r:id="rId3" imgW="4381556" imgH="4145256" progId="Visio.Drawing.11">
                  <p:embed/>
                </p:oleObj>
              </mc:Choice>
              <mc:Fallback>
                <p:oleObj name="Visio" r:id="rId3" imgW="4381556" imgH="4145256" progId="Visio.Drawing.11">
                  <p:embed/>
                  <p:pic>
                    <p:nvPicPr>
                      <p:cNvPr id="143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140968"/>
                        <a:ext cx="3013710" cy="28477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3212400" cy="288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79650" y="6040435"/>
            <a:ext cx="63063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Movie Inception, a dream into a </a:t>
            </a:r>
            <a:r>
              <a:rPr lang="en-US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dream (into a dream)</a:t>
            </a:r>
            <a:endParaRPr lang="en-GB" alt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30744" y="3103006"/>
            <a:ext cx="36941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One step of the </a:t>
            </a:r>
            <a:r>
              <a:rPr lang="en-US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DP algorithm. </a:t>
            </a:r>
            <a:endParaRPr lang="en-US" altLang="en-US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659508" y="3036092"/>
            <a:ext cx="4083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b="1" u="sng" dirty="0">
                <a:latin typeface="+mj-lt"/>
                <a:cs typeface="Arial" panose="020B0604020202020204" pitchFamily="34" charset="0"/>
              </a:rPr>
              <a:t>One step of the </a:t>
            </a:r>
            <a:r>
              <a:rPr lang="en-US" altLang="en-US" b="1" u="sng" dirty="0" err="1">
                <a:latin typeface="+mj-lt"/>
                <a:cs typeface="Arial" panose="020B0604020202020204" pitchFamily="34" charset="0"/>
              </a:rPr>
              <a:t>nDP</a:t>
            </a:r>
            <a:r>
              <a:rPr lang="en-US" altLang="en-US" b="1" u="sng" dirty="0">
                <a:latin typeface="+mj-lt"/>
                <a:cs typeface="Arial" panose="020B0604020202020204" pitchFamily="34" charset="0"/>
              </a:rPr>
              <a:t> algorithm</a:t>
            </a:r>
            <a:endParaRPr lang="en-GB" altLang="en-US" b="1" u="sng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</a:t>
            </a:r>
            <a:r>
              <a:rPr lang="en-US" dirty="0" smtClean="0"/>
              <a:t>algorithms </a:t>
            </a:r>
            <a:r>
              <a:rPr lang="en-US" dirty="0"/>
              <a:t>and machine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833"/>
            <a:ext cx="8435975" cy="4608513"/>
          </a:xfrm>
        </p:spPr>
        <p:txBody>
          <a:bodyPr/>
          <a:lstStyle/>
          <a:p>
            <a:r>
              <a:rPr lang="en-US" dirty="0" smtClean="0"/>
              <a:t>Consultants in workforce optimization (Genetic algorithms, </a:t>
            </a:r>
            <a:r>
              <a:rPr lang="en-US" dirty="0" err="1" smtClean="0"/>
              <a:t>tabu</a:t>
            </a:r>
            <a:r>
              <a:rPr lang="en-US" dirty="0" smtClean="0"/>
              <a:t> search, simulated annealing, greedy algorithms)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Expertise in Reinforcement </a:t>
            </a:r>
            <a:r>
              <a:rPr lang="en-US" sz="1800" dirty="0"/>
              <a:t>learning </a:t>
            </a:r>
            <a:r>
              <a:rPr lang="en-US" sz="1800" dirty="0" smtClean="0"/>
              <a:t>&amp; Artificial </a:t>
            </a:r>
            <a:r>
              <a:rPr lang="en-US" sz="1800" dirty="0"/>
              <a:t>neural </a:t>
            </a:r>
            <a:r>
              <a:rPr lang="en-US" sz="1800" dirty="0" smtClean="0"/>
              <a:t>networks </a:t>
            </a:r>
            <a:r>
              <a:rPr lang="en-US" sz="1800" dirty="0"/>
              <a:t>(ANN</a:t>
            </a:r>
            <a:r>
              <a:rPr lang="en-US" sz="1800" dirty="0" smtClean="0"/>
              <a:t>)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Same methods used by DeepMind and Go </a:t>
            </a:r>
            <a:r>
              <a:rPr lang="en-US" sz="1800" dirty="0" smtClean="0"/>
              <a:t>game.</a:t>
            </a:r>
          </a:p>
          <a:p>
            <a:pPr marL="0" indent="0">
              <a:buNone/>
            </a:pPr>
            <a:r>
              <a:rPr lang="en-US" sz="1800" dirty="0" smtClean="0"/>
              <a:t>Decision trees, etc.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88FA0-DE4E-470D-9B04-65B1961B3AA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39750" y="6288966"/>
            <a:ext cx="80645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9pPr>
          </a:lstStyle>
          <a:p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BigSkyEarth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meeting14th - 17th April 2016, Brno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601964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10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" y="0"/>
            <a:ext cx="9163050" cy="168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(relatively) New technologies and possibilities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1339690"/>
            <a:ext cx="302503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NoSQL technologies</a:t>
            </a:r>
            <a:endParaRPr lang="en-US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Too many options and varieties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MongoDB 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Hadoop, Hive etc.</a:t>
            </a:r>
          </a:p>
          <a:p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RasDaMan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2855" y="1347665"/>
            <a:ext cx="3600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Cloud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Amazon Web Services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Google Cloud Platform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and many others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(hybrid clouds)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708" y="3822105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Facebook, Google, Microsoft (and others)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Increasingly open their projects (and source code)</a:t>
            </a:r>
          </a:p>
          <a:p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7818" y="3255462"/>
            <a:ext cx="5982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Free and open source is winning !!!! </a:t>
            </a:r>
            <a:endParaRPr lang="en-US" sz="28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0066" y="918117"/>
            <a:ext cx="3922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Things are moving fast </a:t>
            </a:r>
            <a:endParaRPr lang="en-US" sz="28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612569" y="6300789"/>
            <a:ext cx="80645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B4"/>
                </a:solidFill>
                <a:latin typeface="Tahoma" pitchFamily="34" charset="0"/>
              </a:defRPr>
            </a:lvl9pPr>
          </a:lstStyle>
          <a:p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BigSkyEarth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meeting14th - 17th April 2016, Brno</a:t>
            </a:r>
          </a:p>
        </p:txBody>
      </p:sp>
      <p:sp>
        <p:nvSpPr>
          <p:cNvPr id="5" name="Rectangle 4"/>
          <p:cNvSpPr/>
          <p:nvPr/>
        </p:nvSpPr>
        <p:spPr>
          <a:xfrm>
            <a:off x="5456076" y="4668785"/>
            <a:ext cx="32209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Helvetica Neue"/>
              </a:rPr>
              <a:t>"I think there is a world market for maybe five computers."</a:t>
            </a:r>
            <a:endParaRPr lang="en-US" dirty="0">
              <a:solidFill>
                <a:srgbClr val="222222"/>
              </a:solidFill>
              <a:latin typeface="Helvetica Neue"/>
            </a:endParaRPr>
          </a:p>
          <a:p>
            <a:r>
              <a:rPr lang="en-US" i="1" dirty="0">
                <a:solidFill>
                  <a:srgbClr val="222222"/>
                </a:solidFill>
                <a:latin typeface="Helvetica Neue"/>
              </a:rPr>
              <a:t>Thomas Watson, president of IBM, 1943</a:t>
            </a:r>
            <a:endParaRPr lang="en-US" b="0" i="0" dirty="0">
              <a:solidFill>
                <a:srgbClr val="222222"/>
              </a:solidFill>
              <a:effectLst/>
              <a:latin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422" y="471382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Machine learning &amp; AI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err="1">
                <a:hlinkClick r:id="rId3"/>
              </a:rPr>
              <a:t>Tensorflow</a:t>
            </a:r>
            <a:endParaRPr lang="en-GB" dirty="0"/>
          </a:p>
          <a:p>
            <a:r>
              <a:rPr lang="en-US" dirty="0"/>
              <a:t>Deep Learning </a:t>
            </a:r>
          </a:p>
          <a:p>
            <a:r>
              <a:rPr lang="en-US" dirty="0" smtClean="0"/>
              <a:t>Convolution </a:t>
            </a:r>
            <a:r>
              <a:rPr lang="en-US" dirty="0"/>
              <a:t>neural networks</a:t>
            </a:r>
          </a:p>
          <a:p>
            <a:r>
              <a:rPr lang="en-US" dirty="0"/>
              <a:t>Winning GO against humans (RL + Deep Learning)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100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rlpool">
  <a:themeElements>
    <a:clrScheme name="whrlpool 4">
      <a:dk1>
        <a:srgbClr val="0000B4"/>
      </a:dk1>
      <a:lt1>
        <a:srgbClr val="FFFFFF"/>
      </a:lt1>
      <a:dk2>
        <a:srgbClr val="0000B4"/>
      </a:dk2>
      <a:lt2>
        <a:srgbClr val="393939"/>
      </a:lt2>
      <a:accent1>
        <a:srgbClr val="CBCBCB"/>
      </a:accent1>
      <a:accent2>
        <a:srgbClr val="868686"/>
      </a:accent2>
      <a:accent3>
        <a:srgbClr val="FFFFFF"/>
      </a:accent3>
      <a:accent4>
        <a:srgbClr val="000099"/>
      </a:accent4>
      <a:accent5>
        <a:srgbClr val="E2E2E2"/>
      </a:accent5>
      <a:accent6>
        <a:srgbClr val="797979"/>
      </a:accent6>
      <a:hlink>
        <a:srgbClr val="4D4D4D"/>
      </a:hlink>
      <a:folHlink>
        <a:srgbClr val="EAEAEA"/>
      </a:folHlink>
    </a:clrScheme>
    <a:fontScheme name="wh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whrlpoo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rlpoo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rlpoo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rlpool 4">
        <a:dk1>
          <a:srgbClr val="0000B4"/>
        </a:dk1>
        <a:lt1>
          <a:srgbClr val="FFFFFF"/>
        </a:lt1>
        <a:dk2>
          <a:srgbClr val="0000B4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99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rlpool 5">
        <a:dk1>
          <a:srgbClr val="0000B4"/>
        </a:dk1>
        <a:lt1>
          <a:srgbClr val="FFFFFF"/>
        </a:lt1>
        <a:dk2>
          <a:srgbClr val="0000B4"/>
        </a:dk2>
        <a:lt2>
          <a:srgbClr val="8989FF"/>
        </a:lt2>
        <a:accent1>
          <a:srgbClr val="CCECFF"/>
        </a:accent1>
        <a:accent2>
          <a:srgbClr val="868686"/>
        </a:accent2>
        <a:accent3>
          <a:srgbClr val="FFFFFF"/>
        </a:accent3>
        <a:accent4>
          <a:srgbClr val="000099"/>
        </a:accent4>
        <a:accent5>
          <a:srgbClr val="E2F4FF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F:\msoffice\template\designs\whrlpool.pot</Template>
  <TotalTime>9413</TotalTime>
  <Words>470</Words>
  <Application>Microsoft Office PowerPoint</Application>
  <PresentationFormat>On-screen Show (4:3)</PresentationFormat>
  <Paragraphs>98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Helvetica</vt:lpstr>
      <vt:lpstr>Helvetica Neue</vt:lpstr>
      <vt:lpstr>Tahoma</vt:lpstr>
      <vt:lpstr>Times New Roman</vt:lpstr>
      <vt:lpstr>Wingdings</vt:lpstr>
      <vt:lpstr>whrlpool</vt:lpstr>
      <vt:lpstr>Visio</vt:lpstr>
      <vt:lpstr>Cloud computing application for water resources based on open source software and open standards – a prototype</vt:lpstr>
      <vt:lpstr>Cloud computing application for water resources Pilars</vt:lpstr>
      <vt:lpstr>Architecture</vt:lpstr>
      <vt:lpstr>Cloud application interface</vt:lpstr>
      <vt:lpstr>Web service for water resources modeling</vt:lpstr>
      <vt:lpstr>Web service for water resources optimization (reservoir optimization)</vt:lpstr>
      <vt:lpstr>Optimization algorithm and machine learning</vt:lpstr>
      <vt:lpstr>Optimization algorithms and machine learning</vt:lpstr>
      <vt:lpstr>(relatively) New technologies and possibilities</vt:lpstr>
      <vt:lpstr>PowerPoint Presentation</vt:lpstr>
    </vt:vector>
  </TitlesOfParts>
  <Company>IHE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Hydroinformatics</dc:title>
  <dc:creator>Solomatine</dc:creator>
  <cp:lastModifiedBy>Blagoj Delipetrev</cp:lastModifiedBy>
  <cp:revision>228</cp:revision>
  <dcterms:created xsi:type="dcterms:W3CDTF">1999-10-20T10:24:29Z</dcterms:created>
  <dcterms:modified xsi:type="dcterms:W3CDTF">2016-04-15T15:07:59Z</dcterms:modified>
</cp:coreProperties>
</file>